
<file path=[Content_Types].xml><?xml version="1.0" encoding="utf-8"?>
<Types xmlns="http://schemas.openxmlformats.org/package/2006/content-types">
  <Override PartName="/ppt/slides/slide45.xml" ContentType="application/vnd.openxmlformats-officedocument.presentationml.slide+xml"/>
  <Override PartName="/ppt/slides/slide18.xml" ContentType="application/vnd.openxmlformats-officedocument.presentationml.slide+xml"/>
  <Override PartName="/ppt/slides/slide9.xml" ContentType="application/vnd.openxmlformats-officedocument.presentationml.slide+xml"/>
  <Override PartName="/ppt/slides/slide41.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slides/slide38.xml" ContentType="application/vnd.openxmlformats-officedocument.presentationml.slide+xml"/>
  <Default Extension="rels" ContentType="application/vnd.openxmlformats-package.relationships+xml"/>
  <Override PartName="/ppt/slides/slide10.xml" ContentType="application/vnd.openxmlformats-officedocument.presentationml.slide+xml"/>
  <Default Extension="jpeg" ContentType="image/jpeg"/>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Override PartName="/ppt/slideLayouts/slideLayout5.xml" ContentType="application/vnd.openxmlformats-officedocument.presentationml.slideLayout+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Override PartName="/ppt/slides/slide46.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42.xml" ContentType="application/vnd.openxmlformats-officedocument.presentationml.slide+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Override PartName="/ppt/slides/slide47.xml" ContentType="application/vnd.openxmlformats-officedocument.presentationml.slide+xml"/>
  <Override PartName="/ppt/slides/slide43.xml" ContentType="application/vnd.openxmlformats-officedocument.presentationml.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44.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910" r:id="rId1"/>
  </p:sldMasterIdLst>
  <p:notesMasterIdLst>
    <p:notesMasterId r:id="rId49"/>
  </p:notesMasterIdLst>
  <p:sldIdLst>
    <p:sldId id="256" r:id="rId2"/>
    <p:sldId id="298" r:id="rId3"/>
    <p:sldId id="257" r:id="rId4"/>
    <p:sldId id="258" r:id="rId5"/>
    <p:sldId id="259" r:id="rId6"/>
    <p:sldId id="261" r:id="rId7"/>
    <p:sldId id="260" r:id="rId8"/>
    <p:sldId id="263" r:id="rId9"/>
    <p:sldId id="264" r:id="rId10"/>
    <p:sldId id="262" r:id="rId11"/>
    <p:sldId id="265" r:id="rId12"/>
    <p:sldId id="266" r:id="rId13"/>
    <p:sldId id="267" r:id="rId14"/>
    <p:sldId id="268" r:id="rId15"/>
    <p:sldId id="271" r:id="rId16"/>
    <p:sldId id="272" r:id="rId17"/>
    <p:sldId id="269" r:id="rId18"/>
    <p:sldId id="270" r:id="rId19"/>
    <p:sldId id="273" r:id="rId20"/>
    <p:sldId id="276" r:id="rId21"/>
    <p:sldId id="277" r:id="rId22"/>
    <p:sldId id="278" r:id="rId23"/>
    <p:sldId id="279" r:id="rId24"/>
    <p:sldId id="274" r:id="rId25"/>
    <p:sldId id="275" r:id="rId26"/>
    <p:sldId id="288" r:id="rId27"/>
    <p:sldId id="289" r:id="rId28"/>
    <p:sldId id="290" r:id="rId29"/>
    <p:sldId id="280" r:id="rId30"/>
    <p:sldId id="281" r:id="rId31"/>
    <p:sldId id="282" r:id="rId32"/>
    <p:sldId id="284" r:id="rId33"/>
    <p:sldId id="285" r:id="rId34"/>
    <p:sldId id="287" r:id="rId35"/>
    <p:sldId id="286" r:id="rId36"/>
    <p:sldId id="291" r:id="rId37"/>
    <p:sldId id="292" r:id="rId38"/>
    <p:sldId id="294" r:id="rId39"/>
    <p:sldId id="293" r:id="rId40"/>
    <p:sldId id="295" r:id="rId41"/>
    <p:sldId id="296" r:id="rId42"/>
    <p:sldId id="297" r:id="rId43"/>
    <p:sldId id="299" r:id="rId44"/>
    <p:sldId id="300" r:id="rId45"/>
    <p:sldId id="301" r:id="rId46"/>
    <p:sldId id="303" r:id="rId47"/>
    <p:sldId id="302" r:id="rId4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1" d="100"/>
          <a:sy n="91" d="100"/>
        </p:scale>
        <p:origin x="-848" y="-1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20419A-A5CA-6E4A-943D-363F42836A9D}" type="datetimeFigureOut">
              <a:rPr lang="en-US" smtClean="0"/>
              <a:pPr/>
              <a:t>1/25/12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886F57-2D7A-AA46-B815-A0B4A301BBD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B886F57-2D7A-AA46-B815-A0B4A301BBD4}" type="slidenum">
              <a:rPr lang="en-US" smtClean="0"/>
              <a:pPr/>
              <a:t>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B886F57-2D7A-AA46-B815-A0B4A301BBD4}" type="slidenum">
              <a:rPr lang="en-US" smtClean="0"/>
              <a:pPr/>
              <a:t>45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A81FEE9D-4AC2-4C47-A703-56611848B9C6}" type="datetimeFigureOut">
              <a:rPr lang="en-US" smtClean="0"/>
              <a:pPr/>
              <a:t>1/25/12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48F39E-9C37-485F-AC97-16BB4BDF9F49}" type="slidenum">
              <a:rPr kumimoji="0" lang="en-US" smtClean="0"/>
              <a:pPr/>
              <a:t>‹#›</a:t>
            </a:fld>
            <a:endParaRPr kumimoji="0" lang="en-US" dirty="0"/>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1FEE9D-4AC2-4C47-A703-56611848B9C6}" type="datetimeFigureOut">
              <a:rPr lang="en-US" smtClean="0"/>
              <a:pPr/>
              <a:t>1/25/12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ABAA95-DE9C-D24B-9239-3D5B3CF05DEE}" type="slidenum">
              <a:rPr lang="en-US" smtClean="0"/>
              <a:pPr/>
              <a:t>‹#›</a:t>
            </a:fld>
            <a:endParaRPr lang="en-US" dirty="0"/>
          </a:p>
        </p:txBody>
      </p:sp>
    </p:spTree>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Vertical Title 1"/>
          <p:cNvSpPr>
            <a:spLocks noGrp="1"/>
          </p:cNvSpPr>
          <p:nvPr>
            <p:ph type="title" orient="vert"/>
          </p:nvPr>
        </p:nvSpPr>
        <p:spPr>
          <a:xfrm>
            <a:off x="6781800" y="274640"/>
            <a:ext cx="19050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1FEE9D-4AC2-4C47-A703-56611848B9C6}" type="datetimeFigureOut">
              <a:rPr lang="en-US" smtClean="0"/>
              <a:pPr/>
              <a:t>1/25/12</a:t>
            </a:fld>
            <a:endParaRPr lang="en-US" dirty="0"/>
          </a:p>
        </p:txBody>
      </p:sp>
      <p:sp>
        <p:nvSpPr>
          <p:cNvPr id="5" name="Footer Placeholder 4"/>
          <p:cNvSpPr>
            <a:spLocks noGrp="1"/>
          </p:cNvSpPr>
          <p:nvPr>
            <p:ph type="ftr" sz="quarter" idx="11"/>
          </p:nvPr>
        </p:nvSpPr>
        <p:spPr>
          <a:xfrm>
            <a:off x="2640597" y="6377459"/>
            <a:ext cx="3836404" cy="365125"/>
          </a:xfrm>
        </p:spPr>
        <p:txBody>
          <a:bodyPr/>
          <a:lstStyle/>
          <a:p>
            <a:endParaRPr lang="en-US" dirty="0"/>
          </a:p>
        </p:txBody>
      </p:sp>
      <p:sp>
        <p:nvSpPr>
          <p:cNvPr id="6" name="Slide Number Placeholder 5"/>
          <p:cNvSpPr>
            <a:spLocks noGrp="1"/>
          </p:cNvSpPr>
          <p:nvPr>
            <p:ph type="sldNum" sz="quarter" idx="12"/>
          </p:nvPr>
        </p:nvSpPr>
        <p:spPr/>
        <p:txBody>
          <a:bodyPr/>
          <a:lstStyle/>
          <a:p>
            <a:fld id="{56ABAA95-DE9C-D24B-9239-3D5B3CF05DEE}" type="slidenum">
              <a:rPr lang="en-US" smtClean="0"/>
              <a:pPr/>
              <a:t>‹#›</a:t>
            </a:fld>
            <a:endParaRPr lang="en-US"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1FEE9D-4AC2-4C47-A703-56611848B9C6}" type="datetimeFigureOut">
              <a:rPr lang="en-US" smtClean="0"/>
              <a:pPr/>
              <a:t>1/25/12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ABAA95-DE9C-D24B-9239-3D5B3CF05DEE}" type="slidenum">
              <a:rPr lang="en-US" smtClean="0"/>
              <a:pPr/>
              <a:t>‹#›</a:t>
            </a:fld>
            <a:endParaRPr lang="en-US"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81FEE9D-4AC2-4C47-A703-56611848B9C6}" type="datetimeFigureOut">
              <a:rPr lang="en-US" smtClean="0"/>
              <a:pPr/>
              <a:t>1/25/12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ABAA95-DE9C-D24B-9239-3D5B3CF05DEE}"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81FEE9D-4AC2-4C47-A703-56611848B9C6}" type="datetimeFigureOut">
              <a:rPr lang="en-US" smtClean="0"/>
              <a:pPr/>
              <a:t>1/25/12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ABAA95-DE9C-D24B-9239-3D5B3CF05DEE}" type="slidenum">
              <a:rPr lang="en-US" smtClean="0"/>
              <a:pPr/>
              <a:t>‹#›</a:t>
            </a:fld>
            <a:endParaRPr lang="en-US" dirty="0"/>
          </a:p>
        </p:txBody>
      </p:sp>
    </p:spTree>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81FEE9D-4AC2-4C47-A703-56611848B9C6}" type="datetimeFigureOut">
              <a:rPr lang="en-US" smtClean="0"/>
              <a:pPr/>
              <a:t>1/25/12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6ABAA95-DE9C-D24B-9239-3D5B3CF05DEE}" type="slidenum">
              <a:rPr lang="en-US" smtClean="0"/>
              <a:pPr/>
              <a:t>‹#›</a:t>
            </a:fld>
            <a:endParaRPr lang="en-US" dirty="0"/>
          </a:p>
        </p:txBody>
      </p:sp>
    </p:spTree>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81FEE9D-4AC2-4C47-A703-56611848B9C6}" type="datetimeFigureOut">
              <a:rPr lang="en-US" smtClean="0"/>
              <a:pPr/>
              <a:t>1/25/12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6ABAA95-DE9C-D24B-9239-3D5B3CF05DEE}" type="slidenum">
              <a:rPr lang="en-US" smtClean="0"/>
              <a:pPr/>
              <a:t>‹#›</a:t>
            </a:fld>
            <a:endParaRPr lang="en-US" dirty="0"/>
          </a:p>
        </p:txBody>
      </p:sp>
    </p:spTree>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FEE9D-4AC2-4C47-A703-56611848B9C6}" type="datetimeFigureOut">
              <a:rPr lang="en-US" smtClean="0"/>
              <a:pPr/>
              <a:t>1/25/12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6ABAA95-DE9C-D24B-9239-3D5B3CF05DEE}" type="slidenum">
              <a:rPr lang="en-US" smtClean="0"/>
              <a:pPr/>
              <a:t>‹#›</a:t>
            </a:fld>
            <a:endParaRPr lang="en-US" dirty="0"/>
          </a:p>
        </p:txBody>
      </p:sp>
    </p:spTree>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81FEE9D-4AC2-4C47-A703-56611848B9C6}" type="datetimeFigureOut">
              <a:rPr lang="en-US" smtClean="0"/>
              <a:pPr/>
              <a:t>1/25/12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ABAA95-DE9C-D24B-9239-3D5B3CF05DEE}" type="slidenum">
              <a:rPr lang="en-US" smtClean="0"/>
              <a:pPr/>
              <a:t>‹#›</a:t>
            </a:fld>
            <a:endParaRPr lang="en-US" dirty="0"/>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Tree>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A81FEE9D-4AC2-4C47-A703-56611848B9C6}" type="datetimeFigureOut">
              <a:rPr lang="en-US" smtClean="0"/>
              <a:pPr/>
              <a:t>1/25/12</a:t>
            </a:fld>
            <a:endParaRPr lang="en-US" dirty="0"/>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dirty="0"/>
          </a:p>
        </p:txBody>
      </p:sp>
      <p:sp>
        <p:nvSpPr>
          <p:cNvPr id="7" name="Slide Number Placeholder 6"/>
          <p:cNvSpPr>
            <a:spLocks noGrp="1"/>
          </p:cNvSpPr>
          <p:nvPr>
            <p:ph type="sldNum" sz="quarter" idx="12"/>
          </p:nvPr>
        </p:nvSpPr>
        <p:spPr>
          <a:xfrm>
            <a:off x="8339328" y="1170432"/>
            <a:ext cx="733864" cy="201168"/>
          </a:xfrm>
        </p:spPr>
        <p:txBody>
          <a:bodyPr/>
          <a:lstStyle/>
          <a:p>
            <a:fld id="{56ABAA95-DE9C-D24B-9239-3D5B3CF05DEE}"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lstStyle>
          <a:p>
            <a:fld id="{A81FEE9D-4AC2-4C47-A703-56611848B9C6}" type="datetimeFigureOut">
              <a:rPr lang="en-US" smtClean="0"/>
              <a:pPr/>
              <a:t>1/25/12</a:t>
            </a:fld>
            <a:endParaRPr lang="en-US" dirty="0"/>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lstStyle>
          <a:p>
            <a:endParaRPr lang="en-US" dirty="0"/>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lstStyle>
          <a:p>
            <a:fld id="{56ABAA95-DE9C-D24B-9239-3D5B3CF05DEE}"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ransition spd="med"/>
  <p:timing>
    <p:tnLst>
      <p:par>
        <p:cTn id="1" dur="indefinite" restart="never" nodeType="tmRoot"/>
      </p:par>
    </p:tnLst>
  </p:timing>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7daTukUjx3E&amp;feature=BFa&amp;list=PLFB5AC3BE6586FECB&amp;lf=plpp_video" TargetMode="External"/><Relationship Id="rId3"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alder.org/" TargetMode="Externa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 Id="rId3"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uperradnow.wordpress.com/2011/04/22/alexander-calders-circus/" TargetMode="External"/><Relationship Id="rId3" Type="http://schemas.openxmlformats.org/officeDocument/2006/relationships/image" Target="../media/image3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 Id="rId3" Type="http://schemas.openxmlformats.org/officeDocument/2006/relationships/image" Target="../media/image4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 Id="rId3" Type="http://schemas.openxmlformats.org/officeDocument/2006/relationships/image" Target="../media/image4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thebluehound.com/jewelry/blog/2011/04/22/calder-inspirations/" TargetMode="External"/><Relationship Id="rId3" Type="http://schemas.openxmlformats.org/officeDocument/2006/relationships/image" Target="../media/image4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lilygirlfriends.blogspot.com/2010_08_01_archive.html" TargetMode="External"/><Relationship Id="rId3" Type="http://schemas.openxmlformats.org/officeDocument/2006/relationships/image" Target="../media/image49.png"/></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hyperlink" Target="http://dreamcatcherranch.net/designs/2010/07/alexander-calder-inspiration/"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1950satomicranchhouse.blogspot.com/2010/04/calder-mobile-print-tablecloth.html" TargetMode="External"/><Relationship Id="rId3" Type="http://schemas.openxmlformats.org/officeDocument/2006/relationships/image" Target="../media/image5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impleelements.blogspot.com/2010/04/when-i-was-in-college-i-would-often.html" TargetMode="External"/><Relationship Id="rId3" Type="http://schemas.openxmlformats.org/officeDocument/2006/relationships/image" Target="../media/image5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 Id="rId3" Type="http://schemas.openxmlformats.org/officeDocument/2006/relationships/image" Target="../media/image5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5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minispace.com/en_us/article/Salone-2011/539/?utm_source=home&amp;utm_medium=article_teaser&amp;utm_campaign=xyz" TargetMode="External"/><Relationship Id="rId3" Type="http://schemas.openxmlformats.org/officeDocument/2006/relationships/image" Target="../media/image5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nga.gov/education/classroom/interactive/mobile.htm"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40267"/>
            <a:ext cx="8062912" cy="1811866"/>
          </a:xfrm>
        </p:spPr>
        <p:txBody>
          <a:bodyPr>
            <a:normAutofit fontScale="90000"/>
          </a:bodyPr>
          <a:lstStyle/>
          <a:p>
            <a:r>
              <a:rPr lang="en-US" dirty="0" smtClean="0"/>
              <a:t/>
            </a:r>
            <a:br>
              <a:rPr lang="en-US" dirty="0" smtClean="0"/>
            </a:br>
            <a:r>
              <a:rPr lang="en-US" dirty="0" smtClean="0"/>
              <a:t/>
            </a:r>
            <a:br>
              <a:rPr lang="en-US" dirty="0" smtClean="0"/>
            </a:br>
            <a:r>
              <a:rPr lang="en-US" dirty="0" smtClean="0"/>
              <a:t>Alexander Calder</a:t>
            </a:r>
            <a:br>
              <a:rPr lang="en-US" dirty="0" smtClean="0"/>
            </a:br>
            <a:r>
              <a:rPr lang="en-US" dirty="0" smtClean="0"/>
              <a:t>1898-1976</a:t>
            </a:r>
            <a:br>
              <a:rPr lang="en-US" dirty="0" smtClean="0"/>
            </a:br>
            <a:endParaRPr lang="en-US" dirty="0"/>
          </a:p>
        </p:txBody>
      </p:sp>
      <p:sp>
        <p:nvSpPr>
          <p:cNvPr id="3" name="Subtitle 2"/>
          <p:cNvSpPr>
            <a:spLocks noGrp="1"/>
          </p:cNvSpPr>
          <p:nvPr>
            <p:ph type="subTitle" idx="1"/>
          </p:nvPr>
        </p:nvSpPr>
        <p:spPr>
          <a:xfrm>
            <a:off x="3911600" y="2607733"/>
            <a:ext cx="4691856" cy="3653366"/>
          </a:xfrm>
        </p:spPr>
        <p:txBody>
          <a:bodyPr>
            <a:normAutofit/>
          </a:bodyPr>
          <a:lstStyle/>
          <a:p>
            <a:r>
              <a:rPr lang="en-US" dirty="0" smtClean="0"/>
              <a:t>“To an engineer, good enough means perfect.  With an artist there’s no such thing as perfect.”</a:t>
            </a:r>
          </a:p>
        </p:txBody>
      </p:sp>
      <p:pic>
        <p:nvPicPr>
          <p:cNvPr id="3074" name="Picture 2"/>
          <p:cNvPicPr>
            <a:picLocks noChangeAspect="1" noChangeArrowheads="1"/>
          </p:cNvPicPr>
          <p:nvPr/>
        </p:nvPicPr>
        <p:blipFill>
          <a:blip r:embed="rId2"/>
          <a:srcRect/>
          <a:stretch>
            <a:fillRect/>
          </a:stretch>
        </p:blipFill>
        <p:spPr bwMode="auto">
          <a:xfrm>
            <a:off x="0" y="3183467"/>
            <a:ext cx="3450265" cy="3674533"/>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80121" y="267494"/>
            <a:ext cx="3306679" cy="6590506"/>
          </a:xfrm>
        </p:spPr>
        <p:txBody>
          <a:bodyPr>
            <a:normAutofit/>
          </a:bodyPr>
          <a:lstStyle/>
          <a:p>
            <a:r>
              <a:rPr lang="en-US" dirty="0" smtClean="0"/>
              <a:t>Stabiles:</a:t>
            </a:r>
            <a:br>
              <a:rPr lang="en-US" dirty="0" smtClean="0"/>
            </a:br>
            <a:r>
              <a:rPr lang="en-US" sz="2400" dirty="0" smtClean="0"/>
              <a:t>-Abstract creations of steel</a:t>
            </a:r>
            <a:br>
              <a:rPr lang="en-US" sz="2400" dirty="0" smtClean="0"/>
            </a:br>
            <a:r>
              <a:rPr lang="en-US" sz="2400" dirty="0" smtClean="0"/>
              <a:t> </a:t>
            </a:r>
            <a:br>
              <a:rPr lang="en-US" sz="2400" dirty="0" smtClean="0"/>
            </a:br>
            <a:r>
              <a:rPr lang="en-US" sz="2400" dirty="0" smtClean="0"/>
              <a:t>-These have implied movement even though stable</a:t>
            </a:r>
            <a:br>
              <a:rPr lang="en-US" sz="2400" dirty="0" smtClean="0"/>
            </a:br>
            <a:r>
              <a:rPr lang="en-US" sz="2400" dirty="0" smtClean="0"/>
              <a:t/>
            </a:r>
            <a:br>
              <a:rPr lang="en-US" sz="2400" dirty="0" smtClean="0"/>
            </a:br>
            <a:r>
              <a:rPr lang="en-US" sz="2400" dirty="0" smtClean="0"/>
              <a:t>-Designed for outdoor</a:t>
            </a:r>
            <a:endParaRPr lang="en-US" sz="2400" dirty="0"/>
          </a:p>
        </p:txBody>
      </p:sp>
      <p:pic>
        <p:nvPicPr>
          <p:cNvPr id="4" name="Content Placeholder 3" descr="Screen shot 2012-01-14 at 3.28.41 PM.png"/>
          <p:cNvPicPr>
            <a:picLocks noGrp="1" noChangeAspect="1"/>
          </p:cNvPicPr>
          <p:nvPr>
            <p:ph idx="1"/>
          </p:nvPr>
        </p:nvPicPr>
        <p:blipFill>
          <a:blip r:embed="rId2"/>
          <a:srcRect l="-52054" r="-52054"/>
          <a:stretch>
            <a:fillRect/>
          </a:stretch>
        </p:blipFill>
        <p:spPr>
          <a:xfrm>
            <a:off x="-1490133" y="1882808"/>
            <a:ext cx="8229600" cy="4572000"/>
          </a:xfrm>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Bottom)">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84322" name="Picture 2"/>
          <p:cNvPicPr>
            <a:picLocks noChangeAspect="1" noChangeArrowheads="1"/>
          </p:cNvPicPr>
          <p:nvPr/>
        </p:nvPicPr>
        <p:blipFill>
          <a:blip r:embed="rId2"/>
          <a:srcRect/>
          <a:stretch>
            <a:fillRect/>
          </a:stretch>
        </p:blipFill>
        <p:spPr bwMode="auto">
          <a:xfrm>
            <a:off x="457200" y="2796679"/>
            <a:ext cx="3421612" cy="3658129"/>
          </a:xfrm>
          <a:prstGeom prst="rect">
            <a:avLst/>
          </a:prstGeom>
          <a:noFill/>
          <a:ln w="9525">
            <a:noFill/>
            <a:miter lim="800000"/>
            <a:headEnd/>
            <a:tailEnd/>
          </a:ln>
          <a:effectLst/>
        </p:spPr>
      </p:pic>
      <p:pic>
        <p:nvPicPr>
          <p:cNvPr id="184323" name="Picture 3"/>
          <p:cNvPicPr>
            <a:picLocks noChangeAspect="1" noChangeArrowheads="1"/>
          </p:cNvPicPr>
          <p:nvPr/>
        </p:nvPicPr>
        <p:blipFill>
          <a:blip r:embed="rId3"/>
          <a:srcRect/>
          <a:stretch>
            <a:fillRect/>
          </a:stretch>
        </p:blipFill>
        <p:spPr bwMode="auto">
          <a:xfrm>
            <a:off x="4369154" y="3031067"/>
            <a:ext cx="4341459" cy="3310996"/>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4322"/>
                                        </p:tgtEl>
                                        <p:attrNameLst>
                                          <p:attrName>style.visibility</p:attrName>
                                        </p:attrNameLst>
                                      </p:cBhvr>
                                      <p:to>
                                        <p:strVal val="visible"/>
                                      </p:to>
                                    </p:set>
                                    <p:animEffect transition="in" filter="slide(fromBottom)">
                                      <p:cBhvr>
                                        <p:cTn id="7" dur="500"/>
                                        <p:tgtEl>
                                          <p:spTgt spid="18432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84323"/>
                                        </p:tgtEl>
                                        <p:attrNameLst>
                                          <p:attrName>style.visibility</p:attrName>
                                        </p:attrNameLst>
                                      </p:cBhvr>
                                      <p:to>
                                        <p:strVal val="visible"/>
                                      </p:to>
                                    </p:set>
                                    <p:animEffect transition="in" filter="slide(fromBottom)">
                                      <p:cBhvr>
                                        <p:cTn id="12" dur="500"/>
                                        <p:tgtEl>
                                          <p:spTgt spid="184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85346" name="Picture 2"/>
          <p:cNvPicPr>
            <a:picLocks noChangeAspect="1" noChangeArrowheads="1"/>
          </p:cNvPicPr>
          <p:nvPr/>
        </p:nvPicPr>
        <p:blipFill>
          <a:blip r:embed="rId2"/>
          <a:srcRect/>
          <a:stretch>
            <a:fillRect/>
          </a:stretch>
        </p:blipFill>
        <p:spPr bwMode="auto">
          <a:xfrm>
            <a:off x="457199" y="3505200"/>
            <a:ext cx="4432471" cy="2949608"/>
          </a:xfrm>
          <a:prstGeom prst="rect">
            <a:avLst/>
          </a:prstGeom>
          <a:noFill/>
          <a:ln w="9525">
            <a:noFill/>
            <a:miter lim="800000"/>
            <a:headEnd/>
            <a:tailEnd/>
          </a:ln>
          <a:effectLst/>
        </p:spPr>
      </p:pic>
      <p:pic>
        <p:nvPicPr>
          <p:cNvPr id="185347" name="Picture 3"/>
          <p:cNvPicPr>
            <a:picLocks noChangeAspect="1" noChangeArrowheads="1"/>
          </p:cNvPicPr>
          <p:nvPr/>
        </p:nvPicPr>
        <p:blipFill>
          <a:blip r:embed="rId3"/>
          <a:srcRect/>
          <a:stretch>
            <a:fillRect/>
          </a:stretch>
        </p:blipFill>
        <p:spPr bwMode="auto">
          <a:xfrm>
            <a:off x="5452533" y="2136895"/>
            <a:ext cx="3234267" cy="4317913"/>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5346"/>
                                        </p:tgtEl>
                                        <p:attrNameLst>
                                          <p:attrName>style.visibility</p:attrName>
                                        </p:attrNameLst>
                                      </p:cBhvr>
                                      <p:to>
                                        <p:strVal val="visible"/>
                                      </p:to>
                                    </p:set>
                                    <p:animEffect transition="in" filter="slide(fromBottom)">
                                      <p:cBhvr>
                                        <p:cTn id="7" dur="500"/>
                                        <p:tgtEl>
                                          <p:spTgt spid="18534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85347"/>
                                        </p:tgtEl>
                                        <p:attrNameLst>
                                          <p:attrName>style.visibility</p:attrName>
                                        </p:attrNameLst>
                                      </p:cBhvr>
                                      <p:to>
                                        <p:strVal val="visible"/>
                                      </p:to>
                                    </p:set>
                                    <p:animEffect transition="in" filter="slide(fromBottom)">
                                      <p:cBhvr>
                                        <p:cTn id="12" dur="500"/>
                                        <p:tgtEl>
                                          <p:spTgt spid="185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86370" name="Picture 2"/>
          <p:cNvPicPr>
            <a:picLocks noChangeAspect="1" noChangeArrowheads="1"/>
          </p:cNvPicPr>
          <p:nvPr/>
        </p:nvPicPr>
        <p:blipFill>
          <a:blip r:embed="rId2"/>
          <a:srcRect/>
          <a:stretch>
            <a:fillRect/>
          </a:stretch>
        </p:blipFill>
        <p:spPr bwMode="auto">
          <a:xfrm>
            <a:off x="1437745" y="1882808"/>
            <a:ext cx="6763189" cy="4500595"/>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6370"/>
                                        </p:tgtEl>
                                        <p:attrNameLst>
                                          <p:attrName>style.visibility</p:attrName>
                                        </p:attrNameLst>
                                      </p:cBhvr>
                                      <p:to>
                                        <p:strVal val="visible"/>
                                      </p:to>
                                    </p:set>
                                    <p:animEffect transition="in" filter="slide(fromBottom)">
                                      <p:cBhvr>
                                        <p:cTn id="7" dur="500"/>
                                        <p:tgtEl>
                                          <p:spTgt spid="186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87394" name="Picture 2"/>
          <p:cNvPicPr>
            <a:picLocks noChangeAspect="1" noChangeArrowheads="1"/>
          </p:cNvPicPr>
          <p:nvPr/>
        </p:nvPicPr>
        <p:blipFill>
          <a:blip r:embed="rId2"/>
          <a:srcRect/>
          <a:stretch>
            <a:fillRect/>
          </a:stretch>
        </p:blipFill>
        <p:spPr bwMode="auto">
          <a:xfrm>
            <a:off x="4876800" y="2708308"/>
            <a:ext cx="3810000" cy="3746500"/>
          </a:xfrm>
          <a:prstGeom prst="rect">
            <a:avLst/>
          </a:prstGeom>
          <a:noFill/>
          <a:ln w="9525">
            <a:noFill/>
            <a:miter lim="800000"/>
            <a:headEnd/>
            <a:tailEnd/>
          </a:ln>
          <a:effectLst/>
        </p:spPr>
      </p:pic>
      <p:pic>
        <p:nvPicPr>
          <p:cNvPr id="187395" name="Picture 3"/>
          <p:cNvPicPr>
            <a:picLocks noChangeAspect="1" noChangeArrowheads="1"/>
          </p:cNvPicPr>
          <p:nvPr/>
        </p:nvPicPr>
        <p:blipFill>
          <a:blip r:embed="rId3"/>
          <a:srcRect/>
          <a:stretch>
            <a:fillRect/>
          </a:stretch>
        </p:blipFill>
        <p:spPr bwMode="auto">
          <a:xfrm>
            <a:off x="715963" y="1809750"/>
            <a:ext cx="3479310" cy="4645058"/>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7395"/>
                                        </p:tgtEl>
                                        <p:attrNameLst>
                                          <p:attrName>style.visibility</p:attrName>
                                        </p:attrNameLst>
                                      </p:cBhvr>
                                      <p:to>
                                        <p:strVal val="visible"/>
                                      </p:to>
                                    </p:set>
                                    <p:animEffect transition="in" filter="slide(fromBottom)">
                                      <p:cBhvr>
                                        <p:cTn id="7" dur="500"/>
                                        <p:tgtEl>
                                          <p:spTgt spid="18739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87394"/>
                                        </p:tgtEl>
                                        <p:attrNameLst>
                                          <p:attrName>style.visibility</p:attrName>
                                        </p:attrNameLst>
                                      </p:cBhvr>
                                      <p:to>
                                        <p:strVal val="visible"/>
                                      </p:to>
                                    </p:set>
                                    <p:animEffect transition="in" filter="slide(fromBottom)">
                                      <p:cBhvr>
                                        <p:cTn id="12" dur="500"/>
                                        <p:tgtEl>
                                          <p:spTgt spid="187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Outdoor Stabiles with mobiles</a:t>
            </a:r>
            <a:endParaRPr lang="en-US" dirty="0"/>
          </a:p>
        </p:txBody>
      </p:sp>
      <p:sp>
        <p:nvSpPr>
          <p:cNvPr id="3" name="Content Placeholder 2"/>
          <p:cNvSpPr>
            <a:spLocks noGrp="1"/>
          </p:cNvSpPr>
          <p:nvPr>
            <p:ph idx="1"/>
          </p:nvPr>
        </p:nvSpPr>
        <p:spPr/>
        <p:txBody>
          <a:bodyPr/>
          <a:lstStyle/>
          <a:p>
            <a:endParaRPr lang="en-US" dirty="0"/>
          </a:p>
        </p:txBody>
      </p:sp>
      <p:pic>
        <p:nvPicPr>
          <p:cNvPr id="190466" name="Picture 2"/>
          <p:cNvPicPr>
            <a:picLocks noChangeAspect="1" noChangeArrowheads="1"/>
          </p:cNvPicPr>
          <p:nvPr/>
        </p:nvPicPr>
        <p:blipFill>
          <a:blip r:embed="rId2"/>
          <a:srcRect/>
          <a:stretch>
            <a:fillRect/>
          </a:stretch>
        </p:blipFill>
        <p:spPr bwMode="auto">
          <a:xfrm>
            <a:off x="4436533" y="2260960"/>
            <a:ext cx="4250267" cy="4193848"/>
          </a:xfrm>
          <a:prstGeom prst="rect">
            <a:avLst/>
          </a:prstGeom>
          <a:noFill/>
          <a:ln w="9525">
            <a:noFill/>
            <a:miter lim="800000"/>
            <a:headEnd/>
            <a:tailEnd/>
          </a:ln>
          <a:effectLst/>
        </p:spPr>
      </p:pic>
      <p:pic>
        <p:nvPicPr>
          <p:cNvPr id="190467" name="Picture 3"/>
          <p:cNvPicPr>
            <a:picLocks noChangeAspect="1" noChangeArrowheads="1"/>
          </p:cNvPicPr>
          <p:nvPr/>
        </p:nvPicPr>
        <p:blipFill>
          <a:blip r:embed="rId3"/>
          <a:srcRect/>
          <a:stretch>
            <a:fillRect/>
          </a:stretch>
        </p:blipFill>
        <p:spPr bwMode="auto">
          <a:xfrm>
            <a:off x="457200" y="2260960"/>
            <a:ext cx="3101198" cy="4193848"/>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90467"/>
                                        </p:tgtEl>
                                        <p:attrNameLst>
                                          <p:attrName>style.visibility</p:attrName>
                                        </p:attrNameLst>
                                      </p:cBhvr>
                                      <p:to>
                                        <p:strVal val="visible"/>
                                      </p:to>
                                    </p:set>
                                    <p:animEffect transition="in" filter="slide(fromBottom)">
                                      <p:cBhvr>
                                        <p:cTn id="12" dur="500"/>
                                        <p:tgtEl>
                                          <p:spTgt spid="19046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90466"/>
                                        </p:tgtEl>
                                        <p:attrNameLst>
                                          <p:attrName>style.visibility</p:attrName>
                                        </p:attrNameLst>
                                      </p:cBhvr>
                                      <p:to>
                                        <p:strVal val="visible"/>
                                      </p:to>
                                    </p:set>
                                    <p:animEffect transition="in" filter="slide(fromBottom)">
                                      <p:cBhvr>
                                        <p:cTn id="17" dur="500"/>
                                        <p:tgtEl>
                                          <p:spTgt spid="190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53306"/>
          </a:xfrm>
        </p:spPr>
        <p:txBody>
          <a:bodyPr>
            <a:normAutofit/>
          </a:bodyPr>
          <a:lstStyle/>
          <a:p>
            <a:r>
              <a:rPr lang="en-US" sz="3200" b="1" dirty="0" smtClean="0"/>
              <a:t>Calder -Stabile in action</a:t>
            </a:r>
            <a:endParaRPr lang="en-US" sz="3200" b="1" dirty="0"/>
          </a:p>
        </p:txBody>
      </p:sp>
      <p:sp>
        <p:nvSpPr>
          <p:cNvPr id="3" name="Content Placeholder 2"/>
          <p:cNvSpPr>
            <a:spLocks noGrp="1"/>
          </p:cNvSpPr>
          <p:nvPr>
            <p:ph idx="1"/>
          </p:nvPr>
        </p:nvSpPr>
        <p:spPr>
          <a:xfrm>
            <a:off x="457200" y="1320800"/>
            <a:ext cx="8229600" cy="5134008"/>
          </a:xfrm>
        </p:spPr>
        <p:txBody>
          <a:bodyPr>
            <a:normAutofit/>
          </a:bodyPr>
          <a:lstStyle/>
          <a:p>
            <a:pPr>
              <a:buNone/>
            </a:pPr>
            <a:r>
              <a:rPr lang="en-US" sz="2400" dirty="0" smtClean="0">
                <a:hlinkClick r:id="rId2"/>
              </a:rPr>
              <a:t>http://www.youtube.com/watch?v=7daTukUjx3E&amp;feature=BFa&amp;list=PLFB5AC3BE6586FECB&amp;lf=plpp_video</a:t>
            </a:r>
            <a:endParaRPr lang="en-US" sz="2400" dirty="0"/>
          </a:p>
        </p:txBody>
      </p:sp>
      <p:pic>
        <p:nvPicPr>
          <p:cNvPr id="191490" name="Picture 2"/>
          <p:cNvPicPr>
            <a:picLocks noChangeAspect="1" noChangeArrowheads="1"/>
          </p:cNvPicPr>
          <p:nvPr/>
        </p:nvPicPr>
        <p:blipFill>
          <a:blip r:embed="rId3"/>
          <a:srcRect/>
          <a:stretch>
            <a:fillRect/>
          </a:stretch>
        </p:blipFill>
        <p:spPr bwMode="auto">
          <a:xfrm>
            <a:off x="2710199" y="2912533"/>
            <a:ext cx="6433801" cy="3945467"/>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91490"/>
                                        </p:tgtEl>
                                        <p:attrNameLst>
                                          <p:attrName>style.visibility</p:attrName>
                                        </p:attrNameLst>
                                      </p:cBhvr>
                                      <p:to>
                                        <p:strVal val="visible"/>
                                      </p:to>
                                    </p:set>
                                    <p:animEffect transition="in" filter="slide(fromBottom)">
                                      <p:cBhvr>
                                        <p:cTn id="17" dur="500"/>
                                        <p:tgtEl>
                                          <p:spTgt spid="191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Wire Sculptures</a:t>
            </a:r>
            <a:endParaRPr lang="en-US" dirty="0"/>
          </a:p>
        </p:txBody>
      </p:sp>
      <p:sp>
        <p:nvSpPr>
          <p:cNvPr id="3" name="Content Placeholder 2"/>
          <p:cNvSpPr>
            <a:spLocks noGrp="1"/>
          </p:cNvSpPr>
          <p:nvPr>
            <p:ph idx="1"/>
          </p:nvPr>
        </p:nvSpPr>
        <p:spPr/>
        <p:txBody>
          <a:bodyPr/>
          <a:lstStyle/>
          <a:p>
            <a:endParaRPr lang="en-US" dirty="0"/>
          </a:p>
        </p:txBody>
      </p:sp>
      <p:pic>
        <p:nvPicPr>
          <p:cNvPr id="188418" name="Picture 2"/>
          <p:cNvPicPr>
            <a:picLocks noChangeAspect="1" noChangeArrowheads="1"/>
          </p:cNvPicPr>
          <p:nvPr/>
        </p:nvPicPr>
        <p:blipFill>
          <a:blip r:embed="rId2"/>
          <a:srcRect/>
          <a:stretch>
            <a:fillRect/>
          </a:stretch>
        </p:blipFill>
        <p:spPr bwMode="auto">
          <a:xfrm>
            <a:off x="1253067" y="1882808"/>
            <a:ext cx="6619346" cy="4349173"/>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88418"/>
                                        </p:tgtEl>
                                        <p:attrNameLst>
                                          <p:attrName>style.visibility</p:attrName>
                                        </p:attrNameLst>
                                      </p:cBhvr>
                                      <p:to>
                                        <p:strVal val="visible"/>
                                      </p:to>
                                    </p:set>
                                    <p:animEffect transition="in" filter="slide(fromBottom)">
                                      <p:cBhvr>
                                        <p:cTn id="12" dur="500"/>
                                        <p:tgtEl>
                                          <p:spTgt spid="188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89442" name="Picture 2"/>
          <p:cNvPicPr>
            <a:picLocks noChangeAspect="1" noChangeArrowheads="1"/>
          </p:cNvPicPr>
          <p:nvPr/>
        </p:nvPicPr>
        <p:blipFill>
          <a:blip r:embed="rId2"/>
          <a:srcRect/>
          <a:stretch>
            <a:fillRect/>
          </a:stretch>
        </p:blipFill>
        <p:spPr bwMode="auto">
          <a:xfrm>
            <a:off x="457200" y="2315621"/>
            <a:ext cx="3769303" cy="4139187"/>
          </a:xfrm>
          <a:prstGeom prst="rect">
            <a:avLst/>
          </a:prstGeom>
          <a:noFill/>
          <a:ln w="9525">
            <a:noFill/>
            <a:miter lim="800000"/>
            <a:headEnd/>
            <a:tailEnd/>
          </a:ln>
          <a:effectLst/>
        </p:spPr>
      </p:pic>
      <p:pic>
        <p:nvPicPr>
          <p:cNvPr id="189443" name="Picture 3"/>
          <p:cNvPicPr>
            <a:picLocks noChangeAspect="1" noChangeArrowheads="1"/>
          </p:cNvPicPr>
          <p:nvPr/>
        </p:nvPicPr>
        <p:blipFill>
          <a:blip r:embed="rId3"/>
          <a:srcRect/>
          <a:stretch>
            <a:fillRect/>
          </a:stretch>
        </p:blipFill>
        <p:spPr bwMode="auto">
          <a:xfrm>
            <a:off x="5156729" y="2491804"/>
            <a:ext cx="3530071" cy="3963004"/>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9442"/>
                                        </p:tgtEl>
                                        <p:attrNameLst>
                                          <p:attrName>style.visibility</p:attrName>
                                        </p:attrNameLst>
                                      </p:cBhvr>
                                      <p:to>
                                        <p:strVal val="visible"/>
                                      </p:to>
                                    </p:set>
                                    <p:animEffect transition="in" filter="slide(fromBottom)">
                                      <p:cBhvr>
                                        <p:cTn id="7" dur="500"/>
                                        <p:tgtEl>
                                          <p:spTgt spid="18944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89443"/>
                                        </p:tgtEl>
                                        <p:attrNameLst>
                                          <p:attrName>style.visibility</p:attrName>
                                        </p:attrNameLst>
                                      </p:cBhvr>
                                      <p:to>
                                        <p:strVal val="visible"/>
                                      </p:to>
                                    </p:set>
                                    <p:animEffect transition="in" filter="slide(fromBottom)">
                                      <p:cBhvr>
                                        <p:cTn id="12" dur="500"/>
                                        <p:tgtEl>
                                          <p:spTgt spid="189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92514" name="Picture 2"/>
          <p:cNvPicPr>
            <a:picLocks noChangeAspect="1" noChangeArrowheads="1"/>
          </p:cNvPicPr>
          <p:nvPr/>
        </p:nvPicPr>
        <p:blipFill>
          <a:blip r:embed="rId2"/>
          <a:srcRect/>
          <a:stretch>
            <a:fillRect/>
          </a:stretch>
        </p:blipFill>
        <p:spPr bwMode="auto">
          <a:xfrm>
            <a:off x="4526957" y="2810933"/>
            <a:ext cx="4159843" cy="2793471"/>
          </a:xfrm>
          <a:prstGeom prst="rect">
            <a:avLst/>
          </a:prstGeom>
          <a:noFill/>
          <a:ln w="9525">
            <a:noFill/>
            <a:miter lim="800000"/>
            <a:headEnd/>
            <a:tailEnd/>
          </a:ln>
          <a:effectLst/>
        </p:spPr>
      </p:pic>
      <p:pic>
        <p:nvPicPr>
          <p:cNvPr id="192515" name="Picture 3"/>
          <p:cNvPicPr>
            <a:picLocks noChangeAspect="1" noChangeArrowheads="1"/>
          </p:cNvPicPr>
          <p:nvPr/>
        </p:nvPicPr>
        <p:blipFill>
          <a:blip r:embed="rId3"/>
          <a:srcRect/>
          <a:stretch>
            <a:fillRect/>
          </a:stretch>
        </p:blipFill>
        <p:spPr bwMode="auto">
          <a:xfrm>
            <a:off x="457200" y="2167467"/>
            <a:ext cx="3835090" cy="4287341"/>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92515"/>
                                        </p:tgtEl>
                                        <p:attrNameLst>
                                          <p:attrName>style.visibility</p:attrName>
                                        </p:attrNameLst>
                                      </p:cBhvr>
                                      <p:to>
                                        <p:strVal val="visible"/>
                                      </p:to>
                                    </p:set>
                                    <p:animEffect transition="in" filter="slide(fromBottom)">
                                      <p:cBhvr>
                                        <p:cTn id="7" dur="500"/>
                                        <p:tgtEl>
                                          <p:spTgt spid="19251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92514"/>
                                        </p:tgtEl>
                                        <p:attrNameLst>
                                          <p:attrName>style.visibility</p:attrName>
                                        </p:attrNameLst>
                                      </p:cBhvr>
                                      <p:to>
                                        <p:strVal val="visible"/>
                                      </p:to>
                                    </p:set>
                                    <p:animEffect transition="in" filter="slide(fromBottom)">
                                      <p:cBhvr>
                                        <p:cTn id="12" dur="500"/>
                                        <p:tgtEl>
                                          <p:spTgt spid="192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Calder Foundation </a:t>
            </a:r>
            <a:br>
              <a:rPr lang="en-US" dirty="0" smtClean="0"/>
            </a:br>
            <a:r>
              <a:rPr lang="en-US" sz="2400" dirty="0" smtClean="0">
                <a:hlinkClick r:id="rId2"/>
              </a:rPr>
              <a:t>http://calder.org/</a:t>
            </a:r>
            <a:endParaRPr lang="en-US" sz="2400" dirty="0"/>
          </a:p>
        </p:txBody>
      </p:sp>
      <p:sp>
        <p:nvSpPr>
          <p:cNvPr id="3" name="Content Placeholder 2"/>
          <p:cNvSpPr>
            <a:spLocks noGrp="1"/>
          </p:cNvSpPr>
          <p:nvPr>
            <p:ph idx="1"/>
          </p:nvPr>
        </p:nvSpPr>
        <p:spPr>
          <a:xfrm>
            <a:off x="0" y="1666526"/>
            <a:ext cx="3826933" cy="5191473"/>
          </a:xfrm>
        </p:spPr>
        <p:txBody>
          <a:bodyPr>
            <a:normAutofit/>
          </a:bodyPr>
          <a:lstStyle/>
          <a:p>
            <a:r>
              <a:rPr lang="en-US" sz="2000" dirty="0" smtClean="0"/>
              <a:t>Talented artist at a young age</a:t>
            </a:r>
          </a:p>
          <a:p>
            <a:r>
              <a:rPr lang="en-US" sz="2000" dirty="0" smtClean="0"/>
              <a:t>Went to school and graduated with an engineering degree</a:t>
            </a:r>
          </a:p>
          <a:p>
            <a:r>
              <a:rPr lang="en-US" sz="2000" dirty="0" smtClean="0"/>
              <a:t>Had various jobs before he went back to school for art, New York – Art Students League in 1923.</a:t>
            </a:r>
          </a:p>
          <a:p>
            <a:r>
              <a:rPr lang="en-US" sz="2000" dirty="0" smtClean="0"/>
              <a:t>Took an illustrating  job for National Police Gazette where he had to sketch scenes from the Barnum and Bailey Circus.</a:t>
            </a:r>
          </a:p>
          <a:p>
            <a:r>
              <a:rPr lang="en-US" sz="2000" dirty="0" smtClean="0"/>
              <a:t>The circus scene inspired his own circus creations.</a:t>
            </a:r>
          </a:p>
          <a:p>
            <a:r>
              <a:rPr lang="en-US" sz="2000" dirty="0" smtClean="0"/>
              <a:t>Influenced by Mondrian simplistic paintings and Duchamp’s sculptures</a:t>
            </a:r>
          </a:p>
          <a:p>
            <a:endParaRPr lang="en-US" sz="2000" dirty="0" smtClean="0"/>
          </a:p>
          <a:p>
            <a:endParaRPr lang="en-US" sz="2000" dirty="0" smtClean="0"/>
          </a:p>
          <a:p>
            <a:endParaRPr lang="en-US" dirty="0"/>
          </a:p>
        </p:txBody>
      </p:sp>
      <p:pic>
        <p:nvPicPr>
          <p:cNvPr id="218114" name="Picture 2"/>
          <p:cNvPicPr>
            <a:picLocks noChangeAspect="1" noChangeArrowheads="1"/>
          </p:cNvPicPr>
          <p:nvPr/>
        </p:nvPicPr>
        <p:blipFill>
          <a:blip r:embed="rId3"/>
          <a:srcRect/>
          <a:stretch>
            <a:fillRect/>
          </a:stretch>
        </p:blipFill>
        <p:spPr bwMode="auto">
          <a:xfrm>
            <a:off x="4059238" y="2162709"/>
            <a:ext cx="5084762" cy="4695291"/>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lide(fromBottom)">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lide(fromBottom)">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lide(fromBottom)">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slide(fromBottom)">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slide(fromBottom)">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Sculptural Toys</a:t>
            </a:r>
            <a:endParaRPr lang="en-US" dirty="0"/>
          </a:p>
        </p:txBody>
      </p:sp>
      <p:sp>
        <p:nvSpPr>
          <p:cNvPr id="3" name="Content Placeholder 2"/>
          <p:cNvSpPr>
            <a:spLocks noGrp="1"/>
          </p:cNvSpPr>
          <p:nvPr>
            <p:ph idx="1"/>
          </p:nvPr>
        </p:nvSpPr>
        <p:spPr/>
        <p:txBody>
          <a:bodyPr/>
          <a:lstStyle/>
          <a:p>
            <a:endParaRPr lang="en-US" dirty="0"/>
          </a:p>
        </p:txBody>
      </p:sp>
      <p:pic>
        <p:nvPicPr>
          <p:cNvPr id="195586" name="Picture 2"/>
          <p:cNvPicPr>
            <a:picLocks noChangeAspect="1" noChangeArrowheads="1"/>
          </p:cNvPicPr>
          <p:nvPr/>
        </p:nvPicPr>
        <p:blipFill>
          <a:blip r:embed="rId2"/>
          <a:srcRect/>
          <a:stretch>
            <a:fillRect/>
          </a:stretch>
        </p:blipFill>
        <p:spPr bwMode="auto">
          <a:xfrm>
            <a:off x="457199" y="1882807"/>
            <a:ext cx="4047067" cy="4047067"/>
          </a:xfrm>
          <a:prstGeom prst="rect">
            <a:avLst/>
          </a:prstGeom>
          <a:noFill/>
          <a:ln w="9525">
            <a:noFill/>
            <a:miter lim="800000"/>
            <a:headEnd/>
            <a:tailEnd/>
          </a:ln>
          <a:effectLst/>
        </p:spPr>
      </p:pic>
      <p:pic>
        <p:nvPicPr>
          <p:cNvPr id="195587" name="Picture 3"/>
          <p:cNvPicPr>
            <a:picLocks noChangeAspect="1" noChangeArrowheads="1"/>
          </p:cNvPicPr>
          <p:nvPr/>
        </p:nvPicPr>
        <p:blipFill>
          <a:blip r:embed="rId3"/>
          <a:srcRect/>
          <a:stretch>
            <a:fillRect/>
          </a:stretch>
        </p:blipFill>
        <p:spPr bwMode="auto">
          <a:xfrm>
            <a:off x="5148263" y="2692400"/>
            <a:ext cx="3237474" cy="3237474"/>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95586"/>
                                        </p:tgtEl>
                                        <p:attrNameLst>
                                          <p:attrName>style.visibility</p:attrName>
                                        </p:attrNameLst>
                                      </p:cBhvr>
                                      <p:to>
                                        <p:strVal val="visible"/>
                                      </p:to>
                                    </p:set>
                                    <p:animEffect transition="in" filter="slide(fromBottom)">
                                      <p:cBhvr>
                                        <p:cTn id="12" dur="500"/>
                                        <p:tgtEl>
                                          <p:spTgt spid="19558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95587"/>
                                        </p:tgtEl>
                                        <p:attrNameLst>
                                          <p:attrName>style.visibility</p:attrName>
                                        </p:attrNameLst>
                                      </p:cBhvr>
                                      <p:to>
                                        <p:strVal val="visible"/>
                                      </p:to>
                                    </p:set>
                                    <p:animEffect transition="in" filter="slide(fromBottom)">
                                      <p:cBhvr>
                                        <p:cTn id="17" dur="500"/>
                                        <p:tgtEl>
                                          <p:spTgt spid="195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96610" name="Picture 2"/>
          <p:cNvPicPr>
            <a:picLocks noChangeAspect="1" noChangeArrowheads="1"/>
          </p:cNvPicPr>
          <p:nvPr/>
        </p:nvPicPr>
        <p:blipFill>
          <a:blip r:embed="rId2"/>
          <a:srcRect/>
          <a:stretch>
            <a:fillRect/>
          </a:stretch>
        </p:blipFill>
        <p:spPr bwMode="auto">
          <a:xfrm>
            <a:off x="1219199" y="1882808"/>
            <a:ext cx="6685558" cy="4297859"/>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96610"/>
                                        </p:tgtEl>
                                        <p:attrNameLst>
                                          <p:attrName>style.visibility</p:attrName>
                                        </p:attrNameLst>
                                      </p:cBhvr>
                                      <p:to>
                                        <p:strVal val="visible"/>
                                      </p:to>
                                    </p:set>
                                    <p:animEffect transition="in" filter="slide(fromBottom)">
                                      <p:cBhvr>
                                        <p:cTn id="7" dur="500"/>
                                        <p:tgtEl>
                                          <p:spTgt spid="196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97634" name="Picture 2"/>
          <p:cNvPicPr>
            <a:picLocks noChangeAspect="1" noChangeArrowheads="1"/>
          </p:cNvPicPr>
          <p:nvPr/>
        </p:nvPicPr>
        <p:blipFill>
          <a:blip r:embed="rId2"/>
          <a:srcRect/>
          <a:stretch>
            <a:fillRect/>
          </a:stretch>
        </p:blipFill>
        <p:spPr bwMode="auto">
          <a:xfrm>
            <a:off x="457199" y="2963333"/>
            <a:ext cx="3990257" cy="3491475"/>
          </a:xfrm>
          <a:prstGeom prst="rect">
            <a:avLst/>
          </a:prstGeom>
          <a:noFill/>
          <a:ln w="9525">
            <a:noFill/>
            <a:miter lim="800000"/>
            <a:headEnd/>
            <a:tailEnd/>
          </a:ln>
          <a:effectLst/>
        </p:spPr>
      </p:pic>
      <p:pic>
        <p:nvPicPr>
          <p:cNvPr id="197635" name="Picture 3"/>
          <p:cNvPicPr>
            <a:picLocks noChangeAspect="1" noChangeArrowheads="1"/>
          </p:cNvPicPr>
          <p:nvPr/>
        </p:nvPicPr>
        <p:blipFill>
          <a:blip r:embed="rId3"/>
          <a:srcRect/>
          <a:stretch>
            <a:fillRect/>
          </a:stretch>
        </p:blipFill>
        <p:spPr bwMode="auto">
          <a:xfrm>
            <a:off x="4642941" y="3437467"/>
            <a:ext cx="4043859" cy="3017341"/>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97634"/>
                                        </p:tgtEl>
                                        <p:attrNameLst>
                                          <p:attrName>style.visibility</p:attrName>
                                        </p:attrNameLst>
                                      </p:cBhvr>
                                      <p:to>
                                        <p:strVal val="visible"/>
                                      </p:to>
                                    </p:set>
                                    <p:animEffect transition="in" filter="slide(fromBottom)">
                                      <p:cBhvr>
                                        <p:cTn id="7" dur="500"/>
                                        <p:tgtEl>
                                          <p:spTgt spid="19763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97635"/>
                                        </p:tgtEl>
                                        <p:attrNameLst>
                                          <p:attrName>style.visibility</p:attrName>
                                        </p:attrNameLst>
                                      </p:cBhvr>
                                      <p:to>
                                        <p:strVal val="visible"/>
                                      </p:to>
                                    </p:set>
                                    <p:animEffect transition="in" filter="slide(fromBottom)">
                                      <p:cBhvr>
                                        <p:cTn id="12" dur="500"/>
                                        <p:tgtEl>
                                          <p:spTgt spid="197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98658" name="Picture 2"/>
          <p:cNvPicPr>
            <a:picLocks noChangeAspect="1" noChangeArrowheads="1"/>
          </p:cNvPicPr>
          <p:nvPr/>
        </p:nvPicPr>
        <p:blipFill>
          <a:blip r:embed="rId2"/>
          <a:srcRect/>
          <a:stretch>
            <a:fillRect/>
          </a:stretch>
        </p:blipFill>
        <p:spPr bwMode="auto">
          <a:xfrm>
            <a:off x="2478088" y="1747837"/>
            <a:ext cx="4329112" cy="4711685"/>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98658"/>
                                        </p:tgtEl>
                                        <p:attrNameLst>
                                          <p:attrName>style.visibility</p:attrName>
                                        </p:attrNameLst>
                                      </p:cBhvr>
                                      <p:to>
                                        <p:strVal val="visible"/>
                                      </p:to>
                                    </p:set>
                                    <p:animEffect transition="in" filter="slide(fromBottom)">
                                      <p:cBhvr>
                                        <p:cTn id="7" dur="500"/>
                                        <p:tgtEl>
                                          <p:spTgt spid="198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Circus Toys</a:t>
            </a:r>
            <a:endParaRPr lang="en-US" dirty="0"/>
          </a:p>
        </p:txBody>
      </p:sp>
      <p:sp>
        <p:nvSpPr>
          <p:cNvPr id="3" name="Content Placeholder 2"/>
          <p:cNvSpPr>
            <a:spLocks noGrp="1"/>
          </p:cNvSpPr>
          <p:nvPr>
            <p:ph idx="1"/>
          </p:nvPr>
        </p:nvSpPr>
        <p:spPr/>
        <p:txBody>
          <a:bodyPr/>
          <a:lstStyle/>
          <a:p>
            <a:endParaRPr lang="en-US" dirty="0"/>
          </a:p>
        </p:txBody>
      </p:sp>
      <p:pic>
        <p:nvPicPr>
          <p:cNvPr id="193538" name="Picture 2"/>
          <p:cNvPicPr>
            <a:picLocks noChangeAspect="1" noChangeArrowheads="1"/>
          </p:cNvPicPr>
          <p:nvPr/>
        </p:nvPicPr>
        <p:blipFill>
          <a:blip r:embed="rId2"/>
          <a:srcRect/>
          <a:stretch>
            <a:fillRect/>
          </a:stretch>
        </p:blipFill>
        <p:spPr bwMode="auto">
          <a:xfrm>
            <a:off x="418873" y="1882808"/>
            <a:ext cx="8267928" cy="4572000"/>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93538"/>
                                        </p:tgtEl>
                                        <p:attrNameLst>
                                          <p:attrName>style.visibility</p:attrName>
                                        </p:attrNameLst>
                                      </p:cBhvr>
                                      <p:to>
                                        <p:strVal val="visible"/>
                                      </p:to>
                                    </p:set>
                                    <p:animEffect transition="in" filter="slide(fromBottom)">
                                      <p:cBhvr>
                                        <p:cTn id="12" dur="500"/>
                                        <p:tgtEl>
                                          <p:spTgt spid="193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smtClean="0">
                <a:hlinkClick r:id="rId2"/>
              </a:rPr>
              <a:t>http://superradnow.wordpress.com/2011/04/22/alexander-calders-circus/</a:t>
            </a:r>
            <a:endParaRPr lang="en-US" sz="2000" dirty="0"/>
          </a:p>
        </p:txBody>
      </p:sp>
      <p:sp>
        <p:nvSpPr>
          <p:cNvPr id="3" name="Content Placeholder 2"/>
          <p:cNvSpPr>
            <a:spLocks noGrp="1"/>
          </p:cNvSpPr>
          <p:nvPr>
            <p:ph idx="1"/>
          </p:nvPr>
        </p:nvSpPr>
        <p:spPr/>
        <p:txBody>
          <a:bodyPr/>
          <a:lstStyle/>
          <a:p>
            <a:endParaRPr lang="en-US" dirty="0"/>
          </a:p>
        </p:txBody>
      </p:sp>
      <p:pic>
        <p:nvPicPr>
          <p:cNvPr id="194562" name="Picture 2"/>
          <p:cNvPicPr>
            <a:picLocks noChangeAspect="1" noChangeArrowheads="1"/>
          </p:cNvPicPr>
          <p:nvPr/>
        </p:nvPicPr>
        <p:blipFill>
          <a:blip r:embed="rId3"/>
          <a:srcRect/>
          <a:stretch>
            <a:fillRect/>
          </a:stretch>
        </p:blipFill>
        <p:spPr bwMode="auto">
          <a:xfrm>
            <a:off x="608016" y="1426070"/>
            <a:ext cx="8078784" cy="5431930"/>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94562"/>
                                        </p:tgtEl>
                                        <p:attrNameLst>
                                          <p:attrName>style.visibility</p:attrName>
                                        </p:attrNameLst>
                                      </p:cBhvr>
                                      <p:to>
                                        <p:strVal val="visible"/>
                                      </p:to>
                                    </p:set>
                                    <p:animEffect transition="in" filter="slide(fromBottom)">
                                      <p:cBhvr>
                                        <p:cTn id="7" dur="500"/>
                                        <p:tgtEl>
                                          <p:spTgt spid="19456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Bottom)">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Jewelry</a:t>
            </a:r>
            <a:endParaRPr lang="en-US" dirty="0"/>
          </a:p>
        </p:txBody>
      </p:sp>
      <p:sp>
        <p:nvSpPr>
          <p:cNvPr id="3" name="Content Placeholder 2"/>
          <p:cNvSpPr>
            <a:spLocks noGrp="1"/>
          </p:cNvSpPr>
          <p:nvPr>
            <p:ph idx="1"/>
          </p:nvPr>
        </p:nvSpPr>
        <p:spPr/>
        <p:txBody>
          <a:bodyPr/>
          <a:lstStyle/>
          <a:p>
            <a:endParaRPr lang="en-US" dirty="0"/>
          </a:p>
        </p:txBody>
      </p:sp>
      <p:pic>
        <p:nvPicPr>
          <p:cNvPr id="207874" name="Picture 2"/>
          <p:cNvPicPr>
            <a:picLocks noChangeAspect="1" noChangeArrowheads="1"/>
          </p:cNvPicPr>
          <p:nvPr/>
        </p:nvPicPr>
        <p:blipFill>
          <a:blip r:embed="rId2"/>
          <a:srcRect/>
          <a:stretch>
            <a:fillRect/>
          </a:stretch>
        </p:blipFill>
        <p:spPr bwMode="auto">
          <a:xfrm>
            <a:off x="4219643" y="1583294"/>
            <a:ext cx="4924357" cy="5274706"/>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07874"/>
                                        </p:tgtEl>
                                        <p:attrNameLst>
                                          <p:attrName>style.visibility</p:attrName>
                                        </p:attrNameLst>
                                      </p:cBhvr>
                                      <p:to>
                                        <p:strVal val="visible"/>
                                      </p:to>
                                    </p:set>
                                    <p:animEffect transition="in" filter="slide(fromBottom)">
                                      <p:cBhvr>
                                        <p:cTn id="12" dur="500"/>
                                        <p:tgtEl>
                                          <p:spTgt spid="207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08898" name="Picture 2"/>
          <p:cNvPicPr>
            <a:picLocks noChangeAspect="1" noChangeArrowheads="1"/>
          </p:cNvPicPr>
          <p:nvPr/>
        </p:nvPicPr>
        <p:blipFill>
          <a:blip r:embed="rId2"/>
          <a:srcRect/>
          <a:stretch>
            <a:fillRect/>
          </a:stretch>
        </p:blipFill>
        <p:spPr bwMode="auto">
          <a:xfrm>
            <a:off x="1328738" y="373063"/>
            <a:ext cx="6856412" cy="7313612"/>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8898"/>
                                        </p:tgtEl>
                                        <p:attrNameLst>
                                          <p:attrName>style.visibility</p:attrName>
                                        </p:attrNameLst>
                                      </p:cBhvr>
                                      <p:to>
                                        <p:strVal val="visible"/>
                                      </p:to>
                                    </p:set>
                                    <p:animEffect transition="in" filter="slide(fromBottom)">
                                      <p:cBhvr>
                                        <p:cTn id="7" dur="500"/>
                                        <p:tgtEl>
                                          <p:spTgt spid="208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09922" name="Picture 2"/>
          <p:cNvPicPr>
            <a:picLocks noChangeAspect="1" noChangeArrowheads="1"/>
          </p:cNvPicPr>
          <p:nvPr/>
        </p:nvPicPr>
        <p:blipFill>
          <a:blip r:embed="rId2"/>
          <a:srcRect/>
          <a:stretch>
            <a:fillRect/>
          </a:stretch>
        </p:blipFill>
        <p:spPr bwMode="auto">
          <a:xfrm>
            <a:off x="457201" y="490131"/>
            <a:ext cx="8229600" cy="6128054"/>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9922"/>
                                        </p:tgtEl>
                                        <p:attrNameLst>
                                          <p:attrName>style.visibility</p:attrName>
                                        </p:attrNameLst>
                                      </p:cBhvr>
                                      <p:to>
                                        <p:strVal val="visible"/>
                                      </p:to>
                                    </p:set>
                                    <p:animEffect transition="in" filter="slide(fromBottom)">
                                      <p:cBhvr>
                                        <p:cTn id="7" dur="500"/>
                                        <p:tgtEl>
                                          <p:spTgt spid="209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2D paintings and prints</a:t>
            </a:r>
            <a:endParaRPr lang="en-US" dirty="0"/>
          </a:p>
        </p:txBody>
      </p:sp>
      <p:sp>
        <p:nvSpPr>
          <p:cNvPr id="3" name="Content Placeholder 2"/>
          <p:cNvSpPr>
            <a:spLocks noGrp="1"/>
          </p:cNvSpPr>
          <p:nvPr>
            <p:ph idx="1"/>
          </p:nvPr>
        </p:nvSpPr>
        <p:spPr/>
        <p:txBody>
          <a:bodyPr/>
          <a:lstStyle/>
          <a:p>
            <a:endParaRPr lang="en-US" dirty="0"/>
          </a:p>
        </p:txBody>
      </p:sp>
      <p:pic>
        <p:nvPicPr>
          <p:cNvPr id="199682" name="Picture 2"/>
          <p:cNvPicPr>
            <a:picLocks noChangeAspect="1" noChangeArrowheads="1"/>
          </p:cNvPicPr>
          <p:nvPr/>
        </p:nvPicPr>
        <p:blipFill>
          <a:blip r:embed="rId2"/>
          <a:srcRect/>
          <a:stretch>
            <a:fillRect/>
          </a:stretch>
        </p:blipFill>
        <p:spPr bwMode="auto">
          <a:xfrm>
            <a:off x="1865312" y="2265363"/>
            <a:ext cx="5855917" cy="3847570"/>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99682"/>
                                        </p:tgtEl>
                                        <p:attrNameLst>
                                          <p:attrName>style.visibility</p:attrName>
                                        </p:attrNameLst>
                                      </p:cBhvr>
                                      <p:to>
                                        <p:strVal val="visible"/>
                                      </p:to>
                                    </p:set>
                                    <p:animEffect transition="in" filter="slide(fromBottom)">
                                      <p:cBhvr>
                                        <p:cTn id="12" dur="500"/>
                                        <p:tgtEl>
                                          <p:spTgt spid="199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104106"/>
          </a:xfrm>
        </p:spPr>
        <p:txBody>
          <a:bodyPr/>
          <a:lstStyle/>
          <a:p>
            <a:r>
              <a:rPr lang="en-US" dirty="0" smtClean="0"/>
              <a:t>“I paint with shapes”</a:t>
            </a:r>
            <a:endParaRPr lang="en-US" dirty="0"/>
          </a:p>
        </p:txBody>
      </p:sp>
      <p:sp>
        <p:nvSpPr>
          <p:cNvPr id="3" name="Content Placeholder 2"/>
          <p:cNvSpPr>
            <a:spLocks noGrp="1"/>
          </p:cNvSpPr>
          <p:nvPr>
            <p:ph idx="1"/>
          </p:nvPr>
        </p:nvSpPr>
        <p:spPr>
          <a:xfrm>
            <a:off x="197556" y="1371600"/>
            <a:ext cx="2773470" cy="5083208"/>
          </a:xfrm>
        </p:spPr>
        <p:txBody>
          <a:bodyPr>
            <a:normAutofit/>
          </a:bodyPr>
          <a:lstStyle/>
          <a:p>
            <a:pPr>
              <a:buNone/>
            </a:pPr>
            <a:r>
              <a:rPr lang="en-US" dirty="0" smtClean="0"/>
              <a:t>		Hanging Mobiles: </a:t>
            </a:r>
          </a:p>
          <a:p>
            <a:pPr>
              <a:buNone/>
            </a:pPr>
            <a:endParaRPr lang="en-US" sz="2400" dirty="0" smtClean="0"/>
          </a:p>
          <a:p>
            <a:r>
              <a:rPr lang="en-US" sz="2400" dirty="0" smtClean="0"/>
              <a:t>Mobile: </a:t>
            </a:r>
          </a:p>
          <a:p>
            <a:pPr lvl="1">
              <a:buNone/>
            </a:pPr>
            <a:r>
              <a:rPr lang="en-US" sz="2000" dirty="0" smtClean="0"/>
              <a:t>refers to the </a:t>
            </a:r>
          </a:p>
          <a:p>
            <a:pPr lvl="1">
              <a:buNone/>
            </a:pPr>
            <a:r>
              <a:rPr lang="en-US" sz="2000" dirty="0" smtClean="0"/>
              <a:t>ability to move </a:t>
            </a:r>
          </a:p>
          <a:p>
            <a:pPr lvl="1">
              <a:buNone/>
            </a:pPr>
            <a:r>
              <a:rPr lang="en-US" sz="2000" dirty="0" smtClean="0"/>
              <a:t>around</a:t>
            </a:r>
          </a:p>
          <a:p>
            <a:pPr>
              <a:buNone/>
            </a:pPr>
            <a:endParaRPr lang="en-US" sz="2400" dirty="0" smtClean="0"/>
          </a:p>
          <a:p>
            <a:r>
              <a:rPr lang="en-US" sz="2400" dirty="0" smtClean="0"/>
              <a:t>Kinetic sculpture: having the ability to move and is 3 dimensional</a:t>
            </a:r>
            <a:endParaRPr lang="en-US" sz="2400" dirty="0"/>
          </a:p>
        </p:txBody>
      </p:sp>
      <p:pic>
        <p:nvPicPr>
          <p:cNvPr id="177154" name="Picture 2"/>
          <p:cNvPicPr>
            <a:picLocks noChangeAspect="1" noChangeArrowheads="1"/>
          </p:cNvPicPr>
          <p:nvPr/>
        </p:nvPicPr>
        <p:blipFill>
          <a:blip r:embed="rId2"/>
          <a:srcRect/>
          <a:stretch>
            <a:fillRect/>
          </a:stretch>
        </p:blipFill>
        <p:spPr bwMode="auto">
          <a:xfrm>
            <a:off x="2971026" y="2155471"/>
            <a:ext cx="5715774" cy="4299337"/>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lide(fromBottom)">
                                      <p:cBhvr>
                                        <p:cTn id="20" dur="500"/>
                                        <p:tgtEl>
                                          <p:spTgt spid="3">
                                            <p:txEl>
                                              <p:pRg st="3" end="3"/>
                                            </p:txEl>
                                          </p:spTgt>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lide(fromBottom)">
                                      <p:cBhvr>
                                        <p:cTn id="23" dur="500"/>
                                        <p:tgtEl>
                                          <p:spTgt spid="3">
                                            <p:txEl>
                                              <p:pRg st="4" end="4"/>
                                            </p:txEl>
                                          </p:spTgt>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slide(fromBottom)">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slide(fromBottom)">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00706" name="Picture 2"/>
          <p:cNvPicPr>
            <a:picLocks noChangeAspect="1" noChangeArrowheads="1"/>
          </p:cNvPicPr>
          <p:nvPr/>
        </p:nvPicPr>
        <p:blipFill>
          <a:blip r:embed="rId2"/>
          <a:srcRect/>
          <a:stretch>
            <a:fillRect/>
          </a:stretch>
        </p:blipFill>
        <p:spPr bwMode="auto">
          <a:xfrm>
            <a:off x="5372100" y="1666526"/>
            <a:ext cx="3314700" cy="4623134"/>
          </a:xfrm>
          <a:prstGeom prst="rect">
            <a:avLst/>
          </a:prstGeom>
          <a:noFill/>
          <a:ln w="9525">
            <a:noFill/>
            <a:miter lim="800000"/>
            <a:headEnd/>
            <a:tailEnd/>
          </a:ln>
          <a:effectLst/>
        </p:spPr>
      </p:pic>
      <p:pic>
        <p:nvPicPr>
          <p:cNvPr id="200707" name="Picture 3"/>
          <p:cNvPicPr>
            <a:picLocks noChangeAspect="1" noChangeArrowheads="1"/>
          </p:cNvPicPr>
          <p:nvPr/>
        </p:nvPicPr>
        <p:blipFill>
          <a:blip r:embed="rId3"/>
          <a:srcRect/>
          <a:stretch>
            <a:fillRect/>
          </a:stretch>
        </p:blipFill>
        <p:spPr bwMode="auto">
          <a:xfrm>
            <a:off x="457200" y="742189"/>
            <a:ext cx="4278950" cy="5712619"/>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0707"/>
                                        </p:tgtEl>
                                        <p:attrNameLst>
                                          <p:attrName>style.visibility</p:attrName>
                                        </p:attrNameLst>
                                      </p:cBhvr>
                                      <p:to>
                                        <p:strVal val="visible"/>
                                      </p:to>
                                    </p:set>
                                    <p:animEffect transition="in" filter="slide(fromBottom)">
                                      <p:cBhvr>
                                        <p:cTn id="7" dur="500"/>
                                        <p:tgtEl>
                                          <p:spTgt spid="20070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00706"/>
                                        </p:tgtEl>
                                        <p:attrNameLst>
                                          <p:attrName>style.visibility</p:attrName>
                                        </p:attrNameLst>
                                      </p:cBhvr>
                                      <p:to>
                                        <p:strVal val="visible"/>
                                      </p:to>
                                    </p:set>
                                    <p:animEffect transition="in" filter="slide(fromBottom)">
                                      <p:cBhvr>
                                        <p:cTn id="12" dur="500"/>
                                        <p:tgtEl>
                                          <p:spTgt spid="200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01730" name="Picture 2"/>
          <p:cNvPicPr>
            <a:picLocks noChangeAspect="1" noChangeArrowheads="1"/>
          </p:cNvPicPr>
          <p:nvPr/>
        </p:nvPicPr>
        <p:blipFill>
          <a:blip r:embed="rId2"/>
          <a:srcRect/>
          <a:stretch>
            <a:fillRect/>
          </a:stretch>
        </p:blipFill>
        <p:spPr bwMode="auto">
          <a:xfrm>
            <a:off x="457199" y="1882808"/>
            <a:ext cx="6541851" cy="4572000"/>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1730"/>
                                        </p:tgtEl>
                                        <p:attrNameLst>
                                          <p:attrName>style.visibility</p:attrName>
                                        </p:attrNameLst>
                                      </p:cBhvr>
                                      <p:to>
                                        <p:strVal val="visible"/>
                                      </p:to>
                                    </p:set>
                                    <p:animEffect transition="in" filter="slide(fromBottom)">
                                      <p:cBhvr>
                                        <p:cTn id="7" dur="500"/>
                                        <p:tgtEl>
                                          <p:spTgt spid="201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03778" name="Picture 2"/>
          <p:cNvPicPr>
            <a:picLocks noChangeAspect="1" noChangeArrowheads="1"/>
          </p:cNvPicPr>
          <p:nvPr/>
        </p:nvPicPr>
        <p:blipFill>
          <a:blip r:embed="rId2"/>
          <a:srcRect/>
          <a:stretch>
            <a:fillRect/>
          </a:stretch>
        </p:blipFill>
        <p:spPr bwMode="auto">
          <a:xfrm>
            <a:off x="0" y="3190346"/>
            <a:ext cx="5069428" cy="3667654"/>
          </a:xfrm>
          <a:prstGeom prst="rect">
            <a:avLst/>
          </a:prstGeom>
          <a:noFill/>
          <a:ln w="9525">
            <a:noFill/>
            <a:miter lim="800000"/>
            <a:headEnd/>
            <a:tailEnd/>
          </a:ln>
          <a:effectLst/>
        </p:spPr>
      </p:pic>
      <p:pic>
        <p:nvPicPr>
          <p:cNvPr id="203779" name="Picture 3"/>
          <p:cNvPicPr>
            <a:picLocks noChangeAspect="1" noChangeArrowheads="1"/>
          </p:cNvPicPr>
          <p:nvPr/>
        </p:nvPicPr>
        <p:blipFill>
          <a:blip r:embed="rId3"/>
          <a:srcRect/>
          <a:stretch>
            <a:fillRect/>
          </a:stretch>
        </p:blipFill>
        <p:spPr bwMode="auto">
          <a:xfrm>
            <a:off x="5672667" y="0"/>
            <a:ext cx="3471333" cy="5036837"/>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3778"/>
                                        </p:tgtEl>
                                        <p:attrNameLst>
                                          <p:attrName>style.visibility</p:attrName>
                                        </p:attrNameLst>
                                      </p:cBhvr>
                                      <p:to>
                                        <p:strVal val="visible"/>
                                      </p:to>
                                    </p:set>
                                    <p:animEffect transition="in" filter="slide(fromBottom)">
                                      <p:cBhvr>
                                        <p:cTn id="7" dur="500"/>
                                        <p:tgtEl>
                                          <p:spTgt spid="20377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03779"/>
                                        </p:tgtEl>
                                        <p:attrNameLst>
                                          <p:attrName>style.visibility</p:attrName>
                                        </p:attrNameLst>
                                      </p:cBhvr>
                                      <p:to>
                                        <p:strVal val="visible"/>
                                      </p:to>
                                    </p:set>
                                    <p:animEffect transition="in" filter="slide(fromBottom)">
                                      <p:cBhvr>
                                        <p:cTn id="12" dur="500"/>
                                        <p:tgtEl>
                                          <p:spTgt spid="203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dirty="0"/>
          </a:p>
        </p:txBody>
      </p:sp>
      <p:sp>
        <p:nvSpPr>
          <p:cNvPr id="8" name="Content Placeholder 7"/>
          <p:cNvSpPr>
            <a:spLocks noGrp="1"/>
          </p:cNvSpPr>
          <p:nvPr>
            <p:ph idx="1"/>
          </p:nvPr>
        </p:nvSpPr>
        <p:spPr/>
        <p:txBody>
          <a:bodyPr/>
          <a:lstStyle/>
          <a:p>
            <a:endParaRPr lang="en-US" dirty="0"/>
          </a:p>
        </p:txBody>
      </p:sp>
      <p:pic>
        <p:nvPicPr>
          <p:cNvPr id="204802" name="Picture 2"/>
          <p:cNvPicPr>
            <a:picLocks noChangeAspect="1" noChangeArrowheads="1"/>
          </p:cNvPicPr>
          <p:nvPr/>
        </p:nvPicPr>
        <p:blipFill>
          <a:blip r:embed="rId2"/>
          <a:srcRect/>
          <a:stretch>
            <a:fillRect/>
          </a:stretch>
        </p:blipFill>
        <p:spPr bwMode="auto">
          <a:xfrm>
            <a:off x="1196779" y="1776630"/>
            <a:ext cx="6849663" cy="4678178"/>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4802"/>
                                        </p:tgtEl>
                                        <p:attrNameLst>
                                          <p:attrName>style.visibility</p:attrName>
                                        </p:attrNameLst>
                                      </p:cBhvr>
                                      <p:to>
                                        <p:strVal val="visible"/>
                                      </p:to>
                                    </p:set>
                                    <p:animEffect transition="in" filter="slide(fromBottom)">
                                      <p:cBhvr>
                                        <p:cTn id="7" dur="500"/>
                                        <p:tgtEl>
                                          <p:spTgt spid="204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3"/>
            <a:ext cx="2810036" cy="6877175"/>
          </a:xfrm>
        </p:spPr>
        <p:txBody>
          <a:bodyPr>
            <a:normAutofit/>
          </a:bodyPr>
          <a:lstStyle/>
          <a:p>
            <a:r>
              <a:rPr lang="en-US" sz="2400" dirty="0" smtClean="0"/>
              <a:t>And more.. </a:t>
            </a:r>
            <a:br>
              <a:rPr lang="en-US" sz="2400" dirty="0" smtClean="0"/>
            </a:br>
            <a:r>
              <a:rPr lang="en-US" sz="2400" dirty="0" smtClean="0"/>
              <a:t>Calder’s friend, Herve Poulain, asked him to create a rolling canvas on the BMW 3.0 CSL E9 that he would race.</a:t>
            </a:r>
            <a:endParaRPr lang="en-US" sz="2400" dirty="0"/>
          </a:p>
        </p:txBody>
      </p:sp>
      <p:sp>
        <p:nvSpPr>
          <p:cNvPr id="3" name="Content Placeholder 2"/>
          <p:cNvSpPr>
            <a:spLocks noGrp="1"/>
          </p:cNvSpPr>
          <p:nvPr>
            <p:ph idx="1"/>
          </p:nvPr>
        </p:nvSpPr>
        <p:spPr>
          <a:xfrm>
            <a:off x="8280400" y="762000"/>
            <a:ext cx="2573867" cy="4572000"/>
          </a:xfrm>
        </p:spPr>
        <p:txBody>
          <a:bodyPr/>
          <a:lstStyle/>
          <a:p>
            <a:pPr>
              <a:buNone/>
            </a:pPr>
            <a:endParaRPr lang="en-US" dirty="0"/>
          </a:p>
        </p:txBody>
      </p:sp>
      <p:pic>
        <p:nvPicPr>
          <p:cNvPr id="206850" name="Picture 2"/>
          <p:cNvPicPr>
            <a:picLocks noChangeAspect="1" noChangeArrowheads="1"/>
          </p:cNvPicPr>
          <p:nvPr/>
        </p:nvPicPr>
        <p:blipFill>
          <a:blip r:embed="rId2"/>
          <a:srcRect/>
          <a:stretch>
            <a:fillRect/>
          </a:stretch>
        </p:blipFill>
        <p:spPr bwMode="auto">
          <a:xfrm>
            <a:off x="3267236" y="2827867"/>
            <a:ext cx="5876763" cy="3918658"/>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06850"/>
                                        </p:tgtEl>
                                        <p:attrNameLst>
                                          <p:attrName>style.visibility</p:attrName>
                                        </p:attrNameLst>
                                      </p:cBhvr>
                                      <p:to>
                                        <p:strVal val="visible"/>
                                      </p:to>
                                    </p:set>
                                    <p:animEffect transition="in" filter="slide(fromBottom)">
                                      <p:cBhvr>
                                        <p:cTn id="12" dur="500"/>
                                        <p:tgtEl>
                                          <p:spTgt spid="206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Inspiration to other artists</a:t>
            </a:r>
            <a:endParaRPr lang="en-US" dirty="0"/>
          </a:p>
        </p:txBody>
      </p:sp>
      <p:sp>
        <p:nvSpPr>
          <p:cNvPr id="3" name="Content Placeholder 2"/>
          <p:cNvSpPr>
            <a:spLocks noGrp="1"/>
          </p:cNvSpPr>
          <p:nvPr>
            <p:ph idx="1"/>
          </p:nvPr>
        </p:nvSpPr>
        <p:spPr/>
        <p:txBody>
          <a:bodyPr>
            <a:normAutofit/>
          </a:bodyPr>
          <a:lstStyle/>
          <a:p>
            <a:r>
              <a:rPr lang="en-US" sz="2400" dirty="0" smtClean="0">
                <a:hlinkClick r:id="rId2"/>
              </a:rPr>
              <a:t>http://thebluehound.com/jewelry/blog/2011/04/22/calder-inspirations/</a:t>
            </a:r>
            <a:endParaRPr lang="en-US" sz="2400" dirty="0" smtClean="0"/>
          </a:p>
          <a:p>
            <a:endParaRPr lang="en-US" sz="2400" dirty="0" smtClean="0"/>
          </a:p>
          <a:p>
            <a:endParaRPr lang="en-US" sz="2400" dirty="0"/>
          </a:p>
        </p:txBody>
      </p:sp>
      <p:pic>
        <p:nvPicPr>
          <p:cNvPr id="205826" name="Picture 2"/>
          <p:cNvPicPr>
            <a:picLocks noChangeAspect="1" noChangeArrowheads="1"/>
          </p:cNvPicPr>
          <p:nvPr/>
        </p:nvPicPr>
        <p:blipFill>
          <a:blip r:embed="rId3"/>
          <a:srcRect/>
          <a:stretch>
            <a:fillRect/>
          </a:stretch>
        </p:blipFill>
        <p:spPr bwMode="auto">
          <a:xfrm>
            <a:off x="2413530" y="3370263"/>
            <a:ext cx="3810000" cy="2857500"/>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hlinkClick r:id="rId2"/>
              </a:rPr>
              <a:t>http://lilygirlfriends.blogspot.com/2010_08_01_archive.html</a:t>
            </a:r>
            <a:endParaRPr lang="en-US" sz="2400" dirty="0"/>
          </a:p>
        </p:txBody>
      </p:sp>
      <p:sp>
        <p:nvSpPr>
          <p:cNvPr id="3" name="Content Placeholder 2"/>
          <p:cNvSpPr>
            <a:spLocks noGrp="1"/>
          </p:cNvSpPr>
          <p:nvPr>
            <p:ph idx="1"/>
          </p:nvPr>
        </p:nvSpPr>
        <p:spPr/>
        <p:txBody>
          <a:bodyPr/>
          <a:lstStyle/>
          <a:p>
            <a:endParaRPr lang="en-US" dirty="0"/>
          </a:p>
        </p:txBody>
      </p:sp>
      <p:pic>
        <p:nvPicPr>
          <p:cNvPr id="210946" name="Picture 2"/>
          <p:cNvPicPr>
            <a:picLocks noChangeAspect="1" noChangeArrowheads="1"/>
          </p:cNvPicPr>
          <p:nvPr/>
        </p:nvPicPr>
        <p:blipFill>
          <a:blip r:embed="rId3"/>
          <a:srcRect/>
          <a:stretch>
            <a:fillRect/>
          </a:stretch>
        </p:blipFill>
        <p:spPr bwMode="auto">
          <a:xfrm>
            <a:off x="1421871" y="1920511"/>
            <a:ext cx="6045729" cy="4534297"/>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10946"/>
                                        </p:tgtEl>
                                        <p:attrNameLst>
                                          <p:attrName>style.visibility</p:attrName>
                                        </p:attrNameLst>
                                      </p:cBhvr>
                                      <p:to>
                                        <p:strVal val="visible"/>
                                      </p:to>
                                    </p:set>
                                    <p:animEffect transition="in" filter="slide(fromBottom)">
                                      <p:cBhvr>
                                        <p:cTn id="12" dur="500"/>
                                        <p:tgtEl>
                                          <p:spTgt spid="210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hlinkClick r:id="rId2"/>
              </a:rPr>
              <a:t>http://dreamcatcherranch.net/designs/2010/07/alexander-calder-inspiration/</a:t>
            </a:r>
            <a:endParaRPr lang="en-US" sz="2400" dirty="0"/>
          </a:p>
        </p:txBody>
      </p:sp>
      <p:sp>
        <p:nvSpPr>
          <p:cNvPr id="3" name="Content Placeholder 2"/>
          <p:cNvSpPr>
            <a:spLocks noGrp="1"/>
          </p:cNvSpPr>
          <p:nvPr>
            <p:ph idx="1"/>
          </p:nvPr>
        </p:nvSpPr>
        <p:spPr/>
        <p:txBody>
          <a:bodyPr/>
          <a:lstStyle/>
          <a:p>
            <a:endParaRPr lang="en-US" dirty="0"/>
          </a:p>
        </p:txBody>
      </p:sp>
      <p:pic>
        <p:nvPicPr>
          <p:cNvPr id="211970" name="Picture 2"/>
          <p:cNvPicPr>
            <a:picLocks noChangeAspect="1" noChangeArrowheads="1"/>
          </p:cNvPicPr>
          <p:nvPr/>
        </p:nvPicPr>
        <p:blipFill>
          <a:blip r:embed="rId3"/>
          <a:srcRect/>
          <a:stretch>
            <a:fillRect/>
          </a:stretch>
        </p:blipFill>
        <p:spPr bwMode="auto">
          <a:xfrm>
            <a:off x="6198365" y="1401909"/>
            <a:ext cx="2976620" cy="3247992"/>
          </a:xfrm>
          <a:prstGeom prst="rect">
            <a:avLst/>
          </a:prstGeom>
          <a:noFill/>
          <a:ln w="9525">
            <a:noFill/>
            <a:miter lim="800000"/>
            <a:headEnd/>
            <a:tailEnd/>
          </a:ln>
          <a:effectLst/>
        </p:spPr>
      </p:pic>
      <p:pic>
        <p:nvPicPr>
          <p:cNvPr id="211971" name="Picture 3"/>
          <p:cNvPicPr>
            <a:picLocks noChangeAspect="1" noChangeArrowheads="1"/>
          </p:cNvPicPr>
          <p:nvPr/>
        </p:nvPicPr>
        <p:blipFill>
          <a:blip r:embed="rId4"/>
          <a:srcRect/>
          <a:stretch>
            <a:fillRect/>
          </a:stretch>
        </p:blipFill>
        <p:spPr bwMode="auto">
          <a:xfrm>
            <a:off x="0" y="4425950"/>
            <a:ext cx="7686675" cy="2432050"/>
          </a:xfrm>
          <a:prstGeom prst="rect">
            <a:avLst/>
          </a:prstGeom>
          <a:noFill/>
          <a:ln w="9525">
            <a:noFill/>
            <a:miter lim="800000"/>
            <a:headEnd/>
            <a:tailEnd/>
          </a:ln>
          <a:effectLst/>
        </p:spPr>
      </p:pic>
      <p:pic>
        <p:nvPicPr>
          <p:cNvPr id="211972" name="Picture 4"/>
          <p:cNvPicPr>
            <a:picLocks noChangeAspect="1" noChangeArrowheads="1"/>
          </p:cNvPicPr>
          <p:nvPr/>
        </p:nvPicPr>
        <p:blipFill>
          <a:blip r:embed="rId5"/>
          <a:srcRect/>
          <a:stretch>
            <a:fillRect/>
          </a:stretch>
        </p:blipFill>
        <p:spPr bwMode="auto">
          <a:xfrm>
            <a:off x="1211263" y="1882808"/>
            <a:ext cx="2327804" cy="2433613"/>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11972"/>
                                        </p:tgtEl>
                                        <p:attrNameLst>
                                          <p:attrName>style.visibility</p:attrName>
                                        </p:attrNameLst>
                                      </p:cBhvr>
                                      <p:to>
                                        <p:strVal val="visible"/>
                                      </p:to>
                                    </p:set>
                                    <p:animEffect transition="in" filter="slide(fromBottom)">
                                      <p:cBhvr>
                                        <p:cTn id="12" dur="500"/>
                                        <p:tgtEl>
                                          <p:spTgt spid="21197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11971"/>
                                        </p:tgtEl>
                                        <p:attrNameLst>
                                          <p:attrName>style.visibility</p:attrName>
                                        </p:attrNameLst>
                                      </p:cBhvr>
                                      <p:to>
                                        <p:strVal val="visible"/>
                                      </p:to>
                                    </p:set>
                                    <p:animEffect transition="in" filter="slide(fromBottom)">
                                      <p:cBhvr>
                                        <p:cTn id="17" dur="500"/>
                                        <p:tgtEl>
                                          <p:spTgt spid="211971"/>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211970"/>
                                        </p:tgtEl>
                                        <p:attrNameLst>
                                          <p:attrName>style.visibility</p:attrName>
                                        </p:attrNameLst>
                                      </p:cBhvr>
                                      <p:to>
                                        <p:strVal val="visible"/>
                                      </p:to>
                                    </p:set>
                                    <p:animEffect transition="in" filter="slide(fromBottom)">
                                      <p:cBhvr>
                                        <p:cTn id="22" dur="500"/>
                                        <p:tgtEl>
                                          <p:spTgt spid="211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hlinkClick r:id="rId2"/>
              </a:rPr>
              <a:t>http://1950satomicranchhouse.blogspot.com/2010/04/calder-mobile-print-tablecloth.html</a:t>
            </a:r>
            <a:endParaRPr lang="en-US" sz="2400" dirty="0"/>
          </a:p>
        </p:txBody>
      </p:sp>
      <p:sp>
        <p:nvSpPr>
          <p:cNvPr id="3" name="Content Placeholder 2"/>
          <p:cNvSpPr>
            <a:spLocks noGrp="1"/>
          </p:cNvSpPr>
          <p:nvPr>
            <p:ph idx="1"/>
          </p:nvPr>
        </p:nvSpPr>
        <p:spPr/>
        <p:txBody>
          <a:bodyPr/>
          <a:lstStyle/>
          <a:p>
            <a:endParaRPr lang="en-US" dirty="0"/>
          </a:p>
        </p:txBody>
      </p:sp>
      <p:pic>
        <p:nvPicPr>
          <p:cNvPr id="214018" name="Picture 2"/>
          <p:cNvPicPr>
            <a:picLocks noChangeAspect="1" noChangeArrowheads="1"/>
          </p:cNvPicPr>
          <p:nvPr/>
        </p:nvPicPr>
        <p:blipFill>
          <a:blip r:embed="rId3"/>
          <a:srcRect/>
          <a:stretch>
            <a:fillRect/>
          </a:stretch>
        </p:blipFill>
        <p:spPr bwMode="auto">
          <a:xfrm>
            <a:off x="2674938" y="1705008"/>
            <a:ext cx="4775200" cy="4749800"/>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14018"/>
                                        </p:tgtEl>
                                        <p:attrNameLst>
                                          <p:attrName>style.visibility</p:attrName>
                                        </p:attrNameLst>
                                      </p:cBhvr>
                                      <p:to>
                                        <p:strVal val="visible"/>
                                      </p:to>
                                    </p:set>
                                    <p:animEffect transition="in" filter="slide(fromBottom)">
                                      <p:cBhvr>
                                        <p:cTn id="12" dur="500"/>
                                        <p:tgtEl>
                                          <p:spTgt spid="214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hlinkClick r:id="rId2"/>
              </a:rPr>
              <a:t>http://simpleelements.blogspot.com/2010/04/when-i-was-in-college-i-would-often.html</a:t>
            </a:r>
            <a:endParaRPr lang="en-US" sz="2400" dirty="0"/>
          </a:p>
        </p:txBody>
      </p:sp>
      <p:sp>
        <p:nvSpPr>
          <p:cNvPr id="3" name="Content Placeholder 2"/>
          <p:cNvSpPr>
            <a:spLocks noGrp="1"/>
          </p:cNvSpPr>
          <p:nvPr>
            <p:ph idx="1"/>
          </p:nvPr>
        </p:nvSpPr>
        <p:spPr/>
        <p:txBody>
          <a:bodyPr/>
          <a:lstStyle/>
          <a:p>
            <a:pPr>
              <a:buNone/>
            </a:pPr>
            <a:endParaRPr lang="en-US" dirty="0"/>
          </a:p>
        </p:txBody>
      </p:sp>
      <p:pic>
        <p:nvPicPr>
          <p:cNvPr id="212994" name="Picture 2"/>
          <p:cNvPicPr>
            <a:picLocks noChangeAspect="1" noChangeArrowheads="1"/>
          </p:cNvPicPr>
          <p:nvPr/>
        </p:nvPicPr>
        <p:blipFill>
          <a:blip r:embed="rId3"/>
          <a:srcRect/>
          <a:stretch>
            <a:fillRect/>
          </a:stretch>
        </p:blipFill>
        <p:spPr bwMode="auto">
          <a:xfrm>
            <a:off x="4880965" y="1882808"/>
            <a:ext cx="3805835" cy="4784057"/>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12994"/>
                                        </p:tgtEl>
                                        <p:attrNameLst>
                                          <p:attrName>style.visibility</p:attrName>
                                        </p:attrNameLst>
                                      </p:cBhvr>
                                      <p:to>
                                        <p:strVal val="visible"/>
                                      </p:to>
                                    </p:set>
                                    <p:animEffect transition="in" filter="slide(fromBottom)">
                                      <p:cBhvr>
                                        <p:cTn id="12" dur="500"/>
                                        <p:tgtEl>
                                          <p:spTgt spid="212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srcRect/>
          <a:stretch>
            <a:fillRect/>
          </a:stretch>
        </p:blipFill>
        <p:spPr bwMode="auto">
          <a:xfrm>
            <a:off x="2032000" y="1986213"/>
            <a:ext cx="4347633" cy="3512887"/>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Bottom)">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15042" name="Picture 2"/>
          <p:cNvPicPr>
            <a:picLocks noChangeAspect="1" noChangeArrowheads="1"/>
          </p:cNvPicPr>
          <p:nvPr/>
        </p:nvPicPr>
        <p:blipFill>
          <a:blip r:embed="rId2"/>
          <a:srcRect/>
          <a:stretch>
            <a:fillRect/>
          </a:stretch>
        </p:blipFill>
        <p:spPr bwMode="auto">
          <a:xfrm>
            <a:off x="457200" y="1882808"/>
            <a:ext cx="4294007" cy="4294007"/>
          </a:xfrm>
          <a:prstGeom prst="rect">
            <a:avLst/>
          </a:prstGeom>
          <a:noFill/>
          <a:ln w="9525">
            <a:noFill/>
            <a:miter lim="800000"/>
            <a:headEnd/>
            <a:tailEnd/>
          </a:ln>
          <a:effectLst/>
        </p:spPr>
      </p:pic>
      <p:pic>
        <p:nvPicPr>
          <p:cNvPr id="215043" name="Picture 3"/>
          <p:cNvPicPr>
            <a:picLocks noChangeAspect="1" noChangeArrowheads="1"/>
          </p:cNvPicPr>
          <p:nvPr/>
        </p:nvPicPr>
        <p:blipFill>
          <a:blip r:embed="rId3"/>
          <a:srcRect/>
          <a:stretch>
            <a:fillRect/>
          </a:stretch>
        </p:blipFill>
        <p:spPr bwMode="auto">
          <a:xfrm>
            <a:off x="5283513" y="1882808"/>
            <a:ext cx="3403287" cy="4543563"/>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15042"/>
                                        </p:tgtEl>
                                        <p:attrNameLst>
                                          <p:attrName>style.visibility</p:attrName>
                                        </p:attrNameLst>
                                      </p:cBhvr>
                                      <p:to>
                                        <p:strVal val="visible"/>
                                      </p:to>
                                    </p:set>
                                    <p:animEffect transition="in" filter="slide(fromBottom)">
                                      <p:cBhvr>
                                        <p:cTn id="7" dur="500"/>
                                        <p:tgtEl>
                                          <p:spTgt spid="21504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15043"/>
                                        </p:tgtEl>
                                        <p:attrNameLst>
                                          <p:attrName>style.visibility</p:attrName>
                                        </p:attrNameLst>
                                      </p:cBhvr>
                                      <p:to>
                                        <p:strVal val="visible"/>
                                      </p:to>
                                    </p:set>
                                    <p:animEffect transition="in" filter="slide(fromBottom)">
                                      <p:cBhvr>
                                        <p:cTn id="12" dur="500"/>
                                        <p:tgtEl>
                                          <p:spTgt spid="215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16066" name="Picture 2"/>
          <p:cNvPicPr>
            <a:picLocks noChangeAspect="1" noChangeArrowheads="1"/>
          </p:cNvPicPr>
          <p:nvPr/>
        </p:nvPicPr>
        <p:blipFill>
          <a:blip r:embed="rId2"/>
          <a:srcRect/>
          <a:stretch>
            <a:fillRect/>
          </a:stretch>
        </p:blipFill>
        <p:spPr bwMode="auto">
          <a:xfrm>
            <a:off x="4440384" y="1666526"/>
            <a:ext cx="4246416" cy="4246416"/>
          </a:xfrm>
          <a:prstGeom prst="rect">
            <a:avLst/>
          </a:prstGeom>
          <a:noFill/>
          <a:ln w="9525">
            <a:noFill/>
            <a:miter lim="800000"/>
            <a:headEnd/>
            <a:tailEnd/>
          </a:ln>
          <a:effectLst/>
        </p:spPr>
      </p:pic>
      <p:pic>
        <p:nvPicPr>
          <p:cNvPr id="216067" name="Picture 3"/>
          <p:cNvPicPr>
            <a:picLocks noChangeAspect="1" noChangeArrowheads="1"/>
          </p:cNvPicPr>
          <p:nvPr/>
        </p:nvPicPr>
        <p:blipFill>
          <a:blip r:embed="rId3"/>
          <a:srcRect/>
          <a:stretch>
            <a:fillRect/>
          </a:stretch>
        </p:blipFill>
        <p:spPr bwMode="auto">
          <a:xfrm>
            <a:off x="457199" y="912353"/>
            <a:ext cx="3826933" cy="5542455"/>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16067"/>
                                        </p:tgtEl>
                                        <p:attrNameLst>
                                          <p:attrName>style.visibility</p:attrName>
                                        </p:attrNameLst>
                                      </p:cBhvr>
                                      <p:to>
                                        <p:strVal val="visible"/>
                                      </p:to>
                                    </p:set>
                                    <p:animEffect transition="in" filter="slide(fromBottom)">
                                      <p:cBhvr>
                                        <p:cTn id="7" dur="500"/>
                                        <p:tgtEl>
                                          <p:spTgt spid="21606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16066"/>
                                        </p:tgtEl>
                                        <p:attrNameLst>
                                          <p:attrName>style.visibility</p:attrName>
                                        </p:attrNameLst>
                                      </p:cBhvr>
                                      <p:to>
                                        <p:strVal val="visible"/>
                                      </p:to>
                                    </p:set>
                                    <p:animEffect transition="in" filter="slide(fromBottom)">
                                      <p:cBhvr>
                                        <p:cTn id="12" dur="500"/>
                                        <p:tgtEl>
                                          <p:spTgt spid="2160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hlinkClick r:id="rId2"/>
              </a:rPr>
              <a:t>http://www.minispace.com/en_us/article/Salone-2011/539/?utm_source=home&amp;utm_medium=</a:t>
            </a:r>
            <a:r>
              <a:rPr lang="en-US" sz="2400" dirty="0" err="1" smtClean="0">
                <a:hlinkClick r:id="rId2"/>
              </a:rPr>
              <a:t>article_teaser&amp;utm_campaign</a:t>
            </a:r>
            <a:r>
              <a:rPr lang="en-US" sz="2400" dirty="0" smtClean="0">
                <a:hlinkClick r:id="rId2"/>
              </a:rPr>
              <a:t>=xyz</a:t>
            </a:r>
            <a:endParaRPr lang="en-US" sz="2400" dirty="0"/>
          </a:p>
        </p:txBody>
      </p:sp>
      <p:sp>
        <p:nvSpPr>
          <p:cNvPr id="3" name="Content Placeholder 2"/>
          <p:cNvSpPr>
            <a:spLocks noGrp="1"/>
          </p:cNvSpPr>
          <p:nvPr>
            <p:ph idx="1"/>
          </p:nvPr>
        </p:nvSpPr>
        <p:spPr/>
        <p:txBody>
          <a:bodyPr/>
          <a:lstStyle/>
          <a:p>
            <a:endParaRPr lang="en-US" dirty="0"/>
          </a:p>
        </p:txBody>
      </p:sp>
      <p:pic>
        <p:nvPicPr>
          <p:cNvPr id="217091" name="Picture 3"/>
          <p:cNvPicPr>
            <a:picLocks noChangeAspect="1" noChangeArrowheads="1"/>
          </p:cNvPicPr>
          <p:nvPr/>
        </p:nvPicPr>
        <p:blipFill>
          <a:blip r:embed="rId3"/>
          <a:srcRect/>
          <a:stretch>
            <a:fillRect/>
          </a:stretch>
        </p:blipFill>
        <p:spPr bwMode="auto">
          <a:xfrm>
            <a:off x="5218728" y="1633133"/>
            <a:ext cx="3468072" cy="5224867"/>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17091"/>
                                        </p:tgtEl>
                                        <p:attrNameLst>
                                          <p:attrName>style.visibility</p:attrName>
                                        </p:attrNameLst>
                                      </p:cBhvr>
                                      <p:to>
                                        <p:strVal val="visible"/>
                                      </p:to>
                                    </p:set>
                                    <p:animEffect transition="in" filter="slide(fromBottom)">
                                      <p:cBhvr>
                                        <p:cTn id="12" dur="500"/>
                                        <p:tgtEl>
                                          <p:spTgt spid="217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19138" name="Picture 2"/>
          <p:cNvPicPr>
            <a:picLocks noChangeAspect="1" noChangeArrowheads="1"/>
          </p:cNvPicPr>
          <p:nvPr/>
        </p:nvPicPr>
        <p:blipFill>
          <a:blip r:embed="rId2"/>
          <a:srcRect/>
          <a:stretch>
            <a:fillRect/>
          </a:stretch>
        </p:blipFill>
        <p:spPr bwMode="auto">
          <a:xfrm>
            <a:off x="1625071" y="2136808"/>
            <a:ext cx="6096000" cy="3810000"/>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19138"/>
                                        </p:tgtEl>
                                        <p:attrNameLst>
                                          <p:attrName>style.visibility</p:attrName>
                                        </p:attrNameLst>
                                      </p:cBhvr>
                                      <p:to>
                                        <p:strVal val="visible"/>
                                      </p:to>
                                    </p:set>
                                    <p:animEffect transition="in" filter="slide(fromBottom)">
                                      <p:cBhvr>
                                        <p:cTn id="7" dur="500"/>
                                        <p:tgtEl>
                                          <p:spTgt spid="219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Create your own online Calder Mobile </a:t>
            </a:r>
            <a:endParaRPr lang="en-US" dirty="0"/>
          </a:p>
        </p:txBody>
      </p:sp>
      <p:sp>
        <p:nvSpPr>
          <p:cNvPr id="3" name="Content Placeholder 2"/>
          <p:cNvSpPr>
            <a:spLocks noGrp="1"/>
          </p:cNvSpPr>
          <p:nvPr>
            <p:ph idx="1"/>
          </p:nvPr>
        </p:nvSpPr>
        <p:spPr/>
        <p:txBody>
          <a:bodyPr/>
          <a:lstStyle/>
          <a:p>
            <a:r>
              <a:rPr lang="en-US" dirty="0" smtClean="0">
                <a:hlinkClick r:id="rId2"/>
              </a:rPr>
              <a:t>http://www.nga.gov/education/classroom/interactive/mobile.htm</a:t>
            </a:r>
            <a:endParaRPr lang="en-US" dirty="0" smtClean="0"/>
          </a:p>
          <a:p>
            <a:endParaRPr lang="en-US" dirty="0" smtClean="0"/>
          </a:p>
          <a:p>
            <a:r>
              <a:rPr lang="en-US" dirty="0" smtClean="0"/>
              <a:t>Create your own mobile with your choice of branches, shapes, etc.</a:t>
            </a:r>
          </a:p>
        </p:txBody>
      </p:sp>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951706"/>
          </a:xfrm>
        </p:spPr>
        <p:txBody>
          <a:bodyPr>
            <a:noAutofit/>
          </a:bodyPr>
          <a:lstStyle/>
          <a:p>
            <a:r>
              <a:rPr lang="en-US" sz="3600" dirty="0" smtClean="0"/>
              <a:t>Calder Mobile Learning Targets / Competencies for Final Mobile:</a:t>
            </a:r>
            <a:endParaRPr lang="en-US" sz="3600" dirty="0"/>
          </a:p>
        </p:txBody>
      </p:sp>
      <p:sp>
        <p:nvSpPr>
          <p:cNvPr id="3" name="Content Placeholder 2"/>
          <p:cNvSpPr>
            <a:spLocks noGrp="1"/>
          </p:cNvSpPr>
          <p:nvPr>
            <p:ph idx="1"/>
          </p:nvPr>
        </p:nvSpPr>
        <p:spPr>
          <a:xfrm>
            <a:off x="457200" y="1507066"/>
            <a:ext cx="8229600" cy="5350934"/>
          </a:xfrm>
        </p:spPr>
        <p:txBody>
          <a:bodyPr>
            <a:normAutofit fontScale="85000" lnSpcReduction="10000"/>
          </a:bodyPr>
          <a:lstStyle/>
          <a:p>
            <a:r>
              <a:rPr lang="en-US" dirty="0" smtClean="0"/>
              <a:t>1.) The artist created a base for the mobile project and did a nice job finishing this piece with acrylic paint or glaze.</a:t>
            </a:r>
          </a:p>
          <a:p>
            <a:pPr>
              <a:buNone/>
            </a:pPr>
            <a:endParaRPr lang="en-US" dirty="0" smtClean="0"/>
          </a:p>
          <a:p>
            <a:r>
              <a:rPr lang="en-US" dirty="0" smtClean="0"/>
              <a:t>2.) The final mobile is well balanced and visually interesting (ex. shape, size, color, design, etc.)</a:t>
            </a:r>
          </a:p>
          <a:p>
            <a:pPr>
              <a:buNone/>
            </a:pPr>
            <a:endParaRPr lang="en-US" dirty="0" smtClean="0"/>
          </a:p>
          <a:p>
            <a:r>
              <a:rPr lang="en-US" dirty="0" smtClean="0"/>
              <a:t>3.) The artist used a min. of 3 arms / branches, shapes that dangle from each point, and at least one shape that is cut from the inside of another shape.</a:t>
            </a:r>
          </a:p>
          <a:p>
            <a:pPr>
              <a:buNone/>
            </a:pPr>
            <a:endParaRPr lang="en-US" dirty="0" smtClean="0"/>
          </a:p>
          <a:p>
            <a:r>
              <a:rPr lang="en-US" dirty="0" smtClean="0"/>
              <a:t>4.) The artist used needle nose pliers to create S-hooks and arms / branches with a round circle on each end and a loop in the center.</a:t>
            </a:r>
          </a:p>
          <a:p>
            <a:pPr>
              <a:buNone/>
            </a:pPr>
            <a:endParaRPr lang="en-US" dirty="0" smtClean="0"/>
          </a:p>
        </p:txBody>
      </p:sp>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slide(fromBottom)">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slide(fromBottom)">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Calder Mobile Learning Targets / Competencies for Final Mobile:</a:t>
            </a:r>
            <a:endParaRPr lang="en-US" sz="3600" dirty="0"/>
          </a:p>
        </p:txBody>
      </p:sp>
      <p:sp>
        <p:nvSpPr>
          <p:cNvPr id="3" name="Content Placeholder 2"/>
          <p:cNvSpPr>
            <a:spLocks noGrp="1"/>
          </p:cNvSpPr>
          <p:nvPr>
            <p:ph idx="1"/>
          </p:nvPr>
        </p:nvSpPr>
        <p:spPr>
          <a:xfrm>
            <a:off x="457200" y="1408177"/>
            <a:ext cx="8229600" cy="5449824"/>
          </a:xfrm>
        </p:spPr>
        <p:txBody>
          <a:bodyPr>
            <a:normAutofit fontScale="85000" lnSpcReduction="20000"/>
          </a:bodyPr>
          <a:lstStyle/>
          <a:p>
            <a:r>
              <a:rPr lang="en-US" dirty="0" smtClean="0"/>
              <a:t>5.) The artist was prepared for class and use time effectively and efficiently spending 90% of the class time on task working on the specific task. The artist worked cooperatively, collaboratively throughout the entire class period respecting others space, projects, as well as the rest of the classroom. Artwork submitted for a grade will be appropriate to a k-12 class setting in nature and will be that solely of the student who created it.</a:t>
            </a:r>
          </a:p>
          <a:p>
            <a:endParaRPr lang="en-US" dirty="0" smtClean="0"/>
          </a:p>
          <a:p>
            <a:r>
              <a:rPr lang="en-US" dirty="0" smtClean="0"/>
              <a:t>6.) Overall Good Craftsmanship was evident as this piece was well-put together, pieces were cleanly cut without any pieces falling off.</a:t>
            </a:r>
          </a:p>
          <a:p>
            <a:pPr>
              <a:buNone/>
            </a:pPr>
            <a:endParaRPr lang="en-US" dirty="0" smtClean="0"/>
          </a:p>
          <a:p>
            <a:r>
              <a:rPr lang="en-US" dirty="0" smtClean="0"/>
              <a:t>7.) The artist was able to critique his or her own learning on his or her blog.</a:t>
            </a:r>
          </a:p>
          <a:p>
            <a:endParaRPr lang="en-US" dirty="0" smtClean="0"/>
          </a:p>
          <a:p>
            <a:endParaRPr lang="en-US" dirty="0"/>
          </a:p>
        </p:txBody>
      </p:sp>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Art Standards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#1: Understanding and applying media, techniques, and processes.</a:t>
            </a:r>
          </a:p>
          <a:p>
            <a:r>
              <a:rPr lang="en-US" dirty="0" smtClean="0"/>
              <a:t>#2: Using knowledge of structures and functions.</a:t>
            </a:r>
          </a:p>
          <a:p>
            <a:r>
              <a:rPr lang="en-US" dirty="0" smtClean="0"/>
              <a:t>#3: Choosing and evaluating a range of subject matter, symbols, and ideas.</a:t>
            </a:r>
          </a:p>
          <a:p>
            <a:r>
              <a:rPr lang="en-US" dirty="0" smtClean="0"/>
              <a:t>#4: Understanding the visual arts in relation to history and cultures.</a:t>
            </a:r>
          </a:p>
          <a:p>
            <a:r>
              <a:rPr lang="en-US" dirty="0" smtClean="0"/>
              <a:t>#5: Reflecting upon and assessing the characteristics and merits of their work and the work of others.</a:t>
            </a:r>
          </a:p>
          <a:p>
            <a:r>
              <a:rPr lang="en-US" dirty="0" smtClean="0"/>
              <a:t>#6: Making connections between visual arts and other disciplines.</a:t>
            </a:r>
            <a:endParaRPr lang="en-US" dirty="0"/>
          </a:p>
        </p:txBody>
      </p:sp>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lide(fromBottom)">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lide(fromBottom)">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lide(fromBottom)">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slide(fromBottom)">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slide(fromBottom)">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78178" name="Picture 2"/>
          <p:cNvPicPr>
            <a:picLocks noChangeAspect="1" noChangeArrowheads="1"/>
          </p:cNvPicPr>
          <p:nvPr/>
        </p:nvPicPr>
        <p:blipFill>
          <a:blip r:embed="rId2"/>
          <a:srcRect/>
          <a:stretch>
            <a:fillRect/>
          </a:stretch>
        </p:blipFill>
        <p:spPr bwMode="auto">
          <a:xfrm>
            <a:off x="1331382" y="1882808"/>
            <a:ext cx="6376737" cy="4572000"/>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8178"/>
                                        </p:tgtEl>
                                        <p:attrNameLst>
                                          <p:attrName>style.visibility</p:attrName>
                                        </p:attrNameLst>
                                      </p:cBhvr>
                                      <p:to>
                                        <p:strVal val="visible"/>
                                      </p:to>
                                    </p:set>
                                    <p:animEffect transition="in" filter="slide(fromBottom)">
                                      <p:cBhvr>
                                        <p:cTn id="7" dur="500"/>
                                        <p:tgtEl>
                                          <p:spTgt spid="178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80226" name="Picture 2"/>
          <p:cNvPicPr>
            <a:picLocks noChangeAspect="1" noChangeArrowheads="1"/>
          </p:cNvPicPr>
          <p:nvPr/>
        </p:nvPicPr>
        <p:blipFill>
          <a:blip r:embed="rId2"/>
          <a:srcRect/>
          <a:stretch>
            <a:fillRect/>
          </a:stretch>
        </p:blipFill>
        <p:spPr bwMode="auto">
          <a:xfrm>
            <a:off x="1618892" y="1882807"/>
            <a:ext cx="5696307" cy="4746921"/>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0226"/>
                                        </p:tgtEl>
                                        <p:attrNameLst>
                                          <p:attrName>style.visibility</p:attrName>
                                        </p:attrNameLst>
                                      </p:cBhvr>
                                      <p:to>
                                        <p:strVal val="visible"/>
                                      </p:to>
                                    </p:set>
                                    <p:animEffect transition="in" filter="slide(fromBottom)">
                                      <p:cBhvr>
                                        <p:cTn id="7" dur="500"/>
                                        <p:tgtEl>
                                          <p:spTgt spid="180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Mobiles with a stationary base</a:t>
            </a:r>
            <a:endParaRPr lang="en-US" dirty="0"/>
          </a:p>
        </p:txBody>
      </p:sp>
      <p:sp>
        <p:nvSpPr>
          <p:cNvPr id="3" name="Content Placeholder 2"/>
          <p:cNvSpPr>
            <a:spLocks noGrp="1"/>
          </p:cNvSpPr>
          <p:nvPr>
            <p:ph idx="1"/>
          </p:nvPr>
        </p:nvSpPr>
        <p:spPr/>
        <p:txBody>
          <a:bodyPr/>
          <a:lstStyle/>
          <a:p>
            <a:endParaRPr lang="en-US" dirty="0"/>
          </a:p>
        </p:txBody>
      </p:sp>
      <p:pic>
        <p:nvPicPr>
          <p:cNvPr id="179202" name="Picture 2"/>
          <p:cNvPicPr>
            <a:picLocks noChangeAspect="1" noChangeArrowheads="1"/>
          </p:cNvPicPr>
          <p:nvPr/>
        </p:nvPicPr>
        <p:blipFill>
          <a:blip r:embed="rId2"/>
          <a:srcRect/>
          <a:stretch>
            <a:fillRect/>
          </a:stretch>
        </p:blipFill>
        <p:spPr bwMode="auto">
          <a:xfrm>
            <a:off x="1889655" y="1882808"/>
            <a:ext cx="5547722" cy="4500562"/>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79202"/>
                                        </p:tgtEl>
                                        <p:attrNameLst>
                                          <p:attrName>style.visibility</p:attrName>
                                        </p:attrNameLst>
                                      </p:cBhvr>
                                      <p:to>
                                        <p:strVal val="visible"/>
                                      </p:to>
                                    </p:set>
                                    <p:animEffect transition="in" filter="slide(fromBottom)">
                                      <p:cBhvr>
                                        <p:cTn id="12" dur="500"/>
                                        <p:tgtEl>
                                          <p:spTgt spid="179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82274" name="Picture 2"/>
          <p:cNvPicPr>
            <a:picLocks noChangeAspect="1" noChangeArrowheads="1"/>
          </p:cNvPicPr>
          <p:nvPr/>
        </p:nvPicPr>
        <p:blipFill>
          <a:blip r:embed="rId2"/>
          <a:srcRect/>
          <a:stretch>
            <a:fillRect/>
          </a:stretch>
        </p:blipFill>
        <p:spPr bwMode="auto">
          <a:xfrm>
            <a:off x="5185833" y="3734330"/>
            <a:ext cx="3263900" cy="2489200"/>
          </a:xfrm>
          <a:prstGeom prst="rect">
            <a:avLst/>
          </a:prstGeom>
          <a:noFill/>
          <a:ln w="9525">
            <a:noFill/>
            <a:miter lim="800000"/>
            <a:headEnd/>
            <a:tailEnd/>
          </a:ln>
          <a:effectLst/>
        </p:spPr>
      </p:pic>
      <p:pic>
        <p:nvPicPr>
          <p:cNvPr id="182275" name="Picture 3"/>
          <p:cNvPicPr>
            <a:picLocks noChangeAspect="1" noChangeArrowheads="1"/>
          </p:cNvPicPr>
          <p:nvPr/>
        </p:nvPicPr>
        <p:blipFill>
          <a:blip r:embed="rId3"/>
          <a:srcRect/>
          <a:stretch>
            <a:fillRect/>
          </a:stretch>
        </p:blipFill>
        <p:spPr bwMode="auto">
          <a:xfrm>
            <a:off x="795337" y="2119875"/>
            <a:ext cx="3256869" cy="4103655"/>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2275"/>
                                        </p:tgtEl>
                                        <p:attrNameLst>
                                          <p:attrName>style.visibility</p:attrName>
                                        </p:attrNameLst>
                                      </p:cBhvr>
                                      <p:to>
                                        <p:strVal val="visible"/>
                                      </p:to>
                                    </p:set>
                                    <p:animEffect transition="in" filter="slide(fromBottom)">
                                      <p:cBhvr>
                                        <p:cTn id="7" dur="500"/>
                                        <p:tgtEl>
                                          <p:spTgt spid="18227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82274"/>
                                        </p:tgtEl>
                                        <p:attrNameLst>
                                          <p:attrName>style.visibility</p:attrName>
                                        </p:attrNameLst>
                                      </p:cBhvr>
                                      <p:to>
                                        <p:strVal val="visible"/>
                                      </p:to>
                                    </p:set>
                                    <p:animEffect transition="in" filter="slide(fromBottom)">
                                      <p:cBhvr>
                                        <p:cTn id="12" dur="500"/>
                                        <p:tgtEl>
                                          <p:spTgt spid="182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83298" name="Picture 2"/>
          <p:cNvPicPr>
            <a:picLocks noChangeAspect="1" noChangeArrowheads="1"/>
          </p:cNvPicPr>
          <p:nvPr/>
        </p:nvPicPr>
        <p:blipFill>
          <a:blip r:embed="rId3"/>
          <a:srcRect/>
          <a:stretch>
            <a:fillRect/>
          </a:stretch>
        </p:blipFill>
        <p:spPr bwMode="auto">
          <a:xfrm>
            <a:off x="4299961" y="3405221"/>
            <a:ext cx="4386839" cy="3049587"/>
          </a:xfrm>
          <a:prstGeom prst="rect">
            <a:avLst/>
          </a:prstGeom>
          <a:noFill/>
          <a:ln w="9525">
            <a:noFill/>
            <a:miter lim="800000"/>
            <a:headEnd/>
            <a:tailEnd/>
          </a:ln>
          <a:effectLst/>
        </p:spPr>
      </p:pic>
      <p:pic>
        <p:nvPicPr>
          <p:cNvPr id="183299" name="Picture 3"/>
          <p:cNvPicPr>
            <a:picLocks noChangeAspect="1" noChangeArrowheads="1"/>
          </p:cNvPicPr>
          <p:nvPr/>
        </p:nvPicPr>
        <p:blipFill>
          <a:blip r:embed="rId4"/>
          <a:srcRect/>
          <a:stretch>
            <a:fillRect/>
          </a:stretch>
        </p:blipFill>
        <p:spPr bwMode="auto">
          <a:xfrm>
            <a:off x="617537" y="573717"/>
            <a:ext cx="3521771" cy="2831504"/>
          </a:xfrm>
          <a:prstGeom prst="rect">
            <a:avLst/>
          </a:prstGeom>
          <a:noFill/>
          <a:ln w="9525">
            <a:noFill/>
            <a:miter lim="800000"/>
            <a:headEnd/>
            <a:tailEnd/>
          </a:ln>
          <a:effectLst/>
        </p:spPr>
      </p:pic>
    </p:spTree>
  </p:cSld>
  <p:clrMapOvr>
    <a:masterClrMapping/>
  </p:clrMapOvr>
  <mc:AlternateContent>
    <mc:Choice xmlns:mp="http://schemas.microsoft.com/office/mac/powerpoint/2008/main" Requires="mp">
      <mc:AlternateContent>
        <mc:Choice Requires="mp">
          <mp:transition spd="med">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Choice>
    <mc:Fallback>
      <mc:AlternateContent>
        <mc:Choice Requires="mp">
          <p:transition spd="med">
            <p:cover dir="d"/>
          </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spd="med">
            <p:cover dir="d"/>
          </p:transition>
        </mc:Fallback>
      </mc:AlternateContent>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3299"/>
                                        </p:tgtEl>
                                        <p:attrNameLst>
                                          <p:attrName>style.visibility</p:attrName>
                                        </p:attrNameLst>
                                      </p:cBhvr>
                                      <p:to>
                                        <p:strVal val="visible"/>
                                      </p:to>
                                    </p:set>
                                    <p:animEffect transition="in" filter="slide(fromBottom)">
                                      <p:cBhvr>
                                        <p:cTn id="7" dur="500"/>
                                        <p:tgtEl>
                                          <p:spTgt spid="18329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83298"/>
                                        </p:tgtEl>
                                        <p:attrNameLst>
                                          <p:attrName>style.visibility</p:attrName>
                                        </p:attrNameLst>
                                      </p:cBhvr>
                                      <p:to>
                                        <p:strVal val="visible"/>
                                      </p:to>
                                    </p:set>
                                    <p:animEffect transition="in" filter="slide(fromBottom)">
                                      <p:cBhvr>
                                        <p:cTn id="12" dur="500"/>
                                        <p:tgtEl>
                                          <p:spTgt spid="183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Module.thmx</Template>
  <TotalTime>4047</TotalTime>
  <Words>781</Words>
  <Application>Microsoft Macintosh PowerPoint</Application>
  <PresentationFormat>On-screen Show (4:3)</PresentationFormat>
  <Paragraphs>65</Paragraphs>
  <Slides>47</Slides>
  <Notes>2</Notes>
  <HiddenSlides>0</HiddenSlides>
  <MMClips>0</MMClips>
  <ScaleCrop>false</ScaleCrop>
  <HeadingPairs>
    <vt:vector size="4" baseType="variant">
      <vt:variant>
        <vt:lpstr>Design Template</vt:lpstr>
      </vt:variant>
      <vt:variant>
        <vt:i4>1</vt:i4>
      </vt:variant>
      <vt:variant>
        <vt:lpstr>Slide Titles</vt:lpstr>
      </vt:variant>
      <vt:variant>
        <vt:i4>47</vt:i4>
      </vt:variant>
    </vt:vector>
  </HeadingPairs>
  <TitlesOfParts>
    <vt:vector size="48" baseType="lpstr">
      <vt:lpstr>Module</vt:lpstr>
      <vt:lpstr>  Alexander Calder 1898-1976 </vt:lpstr>
      <vt:lpstr>Calder Foundation  http://calder.org/</vt:lpstr>
      <vt:lpstr>“I paint with shapes”</vt:lpstr>
      <vt:lpstr>Slide 4</vt:lpstr>
      <vt:lpstr>Slide 5</vt:lpstr>
      <vt:lpstr>Slide 6</vt:lpstr>
      <vt:lpstr>Mobiles with a stationary base</vt:lpstr>
      <vt:lpstr>Slide 8</vt:lpstr>
      <vt:lpstr>Slide 9</vt:lpstr>
      <vt:lpstr>Stabiles: -Abstract creations of steel   -These have implied movement even though stable  -Designed for outdoor</vt:lpstr>
      <vt:lpstr>Slide 11</vt:lpstr>
      <vt:lpstr>Slide 12</vt:lpstr>
      <vt:lpstr>Slide 13</vt:lpstr>
      <vt:lpstr>Slide 14</vt:lpstr>
      <vt:lpstr>Outdoor Stabiles with mobiles</vt:lpstr>
      <vt:lpstr>Calder -Stabile in action</vt:lpstr>
      <vt:lpstr>Wire Sculptures</vt:lpstr>
      <vt:lpstr>Slide 18</vt:lpstr>
      <vt:lpstr>Slide 19</vt:lpstr>
      <vt:lpstr>Sculptural Toys</vt:lpstr>
      <vt:lpstr>Slide 21</vt:lpstr>
      <vt:lpstr>Slide 22</vt:lpstr>
      <vt:lpstr>Slide 23</vt:lpstr>
      <vt:lpstr>Circus Toys</vt:lpstr>
      <vt:lpstr>http://superradnow.wordpress.com/2011/04/22/alexander-calders-circus/</vt:lpstr>
      <vt:lpstr>Jewelry</vt:lpstr>
      <vt:lpstr>Slide 27</vt:lpstr>
      <vt:lpstr>Slide 28</vt:lpstr>
      <vt:lpstr>2D paintings and prints</vt:lpstr>
      <vt:lpstr>Slide 30</vt:lpstr>
      <vt:lpstr>Slide 31</vt:lpstr>
      <vt:lpstr>Slide 32</vt:lpstr>
      <vt:lpstr>Slide 33</vt:lpstr>
      <vt:lpstr>And more..  Calder’s friend, Herve Poulain, asked him to create a rolling canvas on the BMW 3.0 CSL E9 that he would race.</vt:lpstr>
      <vt:lpstr>Inspiration to other artists</vt:lpstr>
      <vt:lpstr>http://lilygirlfriends.blogspot.com/2010_08_01_archive.html</vt:lpstr>
      <vt:lpstr>http://dreamcatcherranch.net/designs/2010/07/alexander-calder-inspiration/</vt:lpstr>
      <vt:lpstr>http://1950satomicranchhouse.blogspot.com/2010/04/calder-mobile-print-tablecloth.html</vt:lpstr>
      <vt:lpstr>http://simpleelements.blogspot.com/2010/04/when-i-was-in-college-i-would-often.html</vt:lpstr>
      <vt:lpstr>Slide 40</vt:lpstr>
      <vt:lpstr>Slide 41</vt:lpstr>
      <vt:lpstr>http://www.minispace.com/en_us/article/Salone-2011/539/?utm_source=home&amp;utm_medium=article_teaser&amp;utm_campaign=xyz</vt:lpstr>
      <vt:lpstr>Slide 43</vt:lpstr>
      <vt:lpstr>Create your own online Calder Mobile </vt:lpstr>
      <vt:lpstr>Calder Mobile Learning Targets / Competencies for Final Mobile:</vt:lpstr>
      <vt:lpstr>Calder Mobile Learning Targets / Competencies for Final Mobile:</vt:lpstr>
      <vt:lpstr>National Art Standards</vt:lpstr>
    </vt:vector>
  </TitlesOfParts>
  <Company>Van Meter CSD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Alexander Calder 1898-1976 </dc:title>
  <dc:creator>Van Meter CSD</dc:creator>
  <cp:lastModifiedBy>Van Meter CSD</cp:lastModifiedBy>
  <cp:revision>8</cp:revision>
  <dcterms:created xsi:type="dcterms:W3CDTF">2012-01-25T15:15:38Z</dcterms:created>
  <dcterms:modified xsi:type="dcterms:W3CDTF">2012-01-25T15:20:50Z</dcterms:modified>
</cp:coreProperties>
</file>